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3" r:id="rId1"/>
  </p:sldMasterIdLst>
  <p:notesMasterIdLst>
    <p:notesMasterId r:id="rId49"/>
  </p:notesMasterIdLst>
  <p:sldIdLst>
    <p:sldId id="256" r:id="rId2"/>
    <p:sldId id="260" r:id="rId3"/>
    <p:sldId id="340" r:id="rId4"/>
    <p:sldId id="282" r:id="rId5"/>
    <p:sldId id="356" r:id="rId6"/>
    <p:sldId id="261" r:id="rId7"/>
    <p:sldId id="334" r:id="rId8"/>
    <p:sldId id="266" r:id="rId9"/>
    <p:sldId id="280" r:id="rId10"/>
    <p:sldId id="315" r:id="rId11"/>
    <p:sldId id="331" r:id="rId12"/>
    <p:sldId id="263" r:id="rId13"/>
    <p:sldId id="353" r:id="rId14"/>
    <p:sldId id="307" r:id="rId15"/>
    <p:sldId id="341" r:id="rId16"/>
    <p:sldId id="281" r:id="rId17"/>
    <p:sldId id="271" r:id="rId18"/>
    <p:sldId id="268" r:id="rId19"/>
    <p:sldId id="357" r:id="rId20"/>
    <p:sldId id="350" r:id="rId21"/>
    <p:sldId id="354" r:id="rId22"/>
    <p:sldId id="308" r:id="rId23"/>
    <p:sldId id="269" r:id="rId24"/>
    <p:sldId id="274" r:id="rId25"/>
    <p:sldId id="264" r:id="rId26"/>
    <p:sldId id="351" r:id="rId27"/>
    <p:sldId id="355" r:id="rId28"/>
    <p:sldId id="309" r:id="rId29"/>
    <p:sldId id="259" r:id="rId30"/>
    <p:sldId id="362" r:id="rId31"/>
    <p:sldId id="288" r:id="rId32"/>
    <p:sldId id="361" r:id="rId33"/>
    <p:sldId id="364" r:id="rId34"/>
    <p:sldId id="363" r:id="rId35"/>
    <p:sldId id="358" r:id="rId36"/>
    <p:sldId id="310" r:id="rId37"/>
    <p:sldId id="338" r:id="rId38"/>
    <p:sldId id="272" r:id="rId39"/>
    <p:sldId id="287" r:id="rId40"/>
    <p:sldId id="313" r:id="rId41"/>
    <p:sldId id="278" r:id="rId42"/>
    <p:sldId id="359" r:id="rId43"/>
    <p:sldId id="311" r:id="rId44"/>
    <p:sldId id="365" r:id="rId45"/>
    <p:sldId id="265" r:id="rId46"/>
    <p:sldId id="312" r:id="rId47"/>
    <p:sldId id="286" r:id="rId4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Montserrat ExtraBold" panose="00000900000000000000" pitchFamily="2" charset="0"/>
      <p:bold r:id="rId54"/>
      <p:boldItalic r:id="rId55"/>
    </p:embeddedFont>
    <p:embeddedFont>
      <p:font typeface="Montserrat ExtraLight" panose="00000300000000000000" pitchFamily="2" charset="0"/>
      <p:regular r:id="rId56"/>
      <p:bold r:id="rId57"/>
      <p:italic r:id="rId58"/>
      <p:boldItalic r:id="rId59"/>
    </p:embeddedFont>
    <p:embeddedFont>
      <p:font typeface="Montserrat Medium" panose="000006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C47FAE-C8EF-425F-8DD5-71E52A92AB28}">
  <a:tblStyle styleId="{96C47FAE-C8EF-425F-8DD5-71E52A92AB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79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9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3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49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64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947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621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4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88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580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408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238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798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99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188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2448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366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696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4006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50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31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0900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3011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480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0326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0316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6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53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5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5A8DC1-697C-FDF7-F7BE-0F11820336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23452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4503FD-2043-1C86-3083-43DC286A9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 dpi="0" rotWithShape="1">
          <a:blip r:embed="rId2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FE927-90AD-C59E-2B0D-BF10F5DA7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327421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7BB44-1BF0-6858-0C81-B3E349ECA5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 dpi="0" rotWithShape="1">
          <a:blip r:embed="rId2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E1DE71-6678-B3C2-1981-365965E3E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334735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450B8-1F65-B643-F981-E1C2646178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 dpi="0" rotWithShape="1">
          <a:blip r:embed="rId2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79A34-B674-35B5-970F-9CDD33228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795174" y="4280881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C8F1D-C0F8-21CD-FD3F-F2EAFA244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E84C8-1454-4513-616C-70E81F6D4E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 dpi="0" rotWithShape="1">
          <a:blip r:embed="rId2">
            <a:alphaModFix/>
            <a:lum/>
          </a:blip>
          <a:srcRect/>
          <a:stretch>
            <a:fillRect l="-9000"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88F22-1184-4F00-A4BF-6BA722426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 dpi="0" rotWithShape="1">
          <a:blip r:embed="rId2">
            <a:alphaModFix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400A6-DF29-1183-70D9-AF1031353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473191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CE7604-7934-5B31-EF89-4533C9099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950CC-2136-01EC-07D1-041FD0AA3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340663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4056383"/>
            <a:ext cx="4779574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 dirty="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dirty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 dirty="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dirty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 dirty="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dirty="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7B9DB-2CA5-EE2F-98A3-EB3C655228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367166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3BE8F6-455A-70C3-688E-B387C97FD2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228160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881C70-33B6-C861-B52E-AEFC5F5F2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AECB2-BC40-731C-D037-C55FF0C67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01C2D-50C2-9AF4-5AE2-FD862B900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300906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B7D53B-F9D4-142D-42C8-8417A6604B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6D52D-47C1-F2E7-6123-10D3C64B6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354218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A9387-2009-5A0F-1179-8EF328989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090BD7-50FC-85CC-DDC7-6076B32AA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0BDBF-DAEA-123A-4E5B-71BAE2BCA0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149919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52773-B773-61DB-C7A4-E5465CCA6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3DF5B8-141E-4F99-8F8F-A402A68B1E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68" r:id="rId16"/>
    <p:sldLayoutId id="2147483669" r:id="rId17"/>
    <p:sldLayoutId id="2147483671" r:id="rId18"/>
    <p:sldLayoutId id="2147483672" r:id="rId19"/>
    <p:sldLayoutId id="2147483674" r:id="rId20"/>
    <p:sldLayoutId id="2147483675" r:id="rId21"/>
    <p:sldLayoutId id="2147483676" r:id="rId22"/>
    <p:sldLayoutId id="2147483679" r:id="rId23"/>
    <p:sldLayoutId id="2147483680" r:id="rId24"/>
    <p:sldLayoutId id="2147483681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HyperDbg/discussion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2051167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hwdbg 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257547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Sina Karvandi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2024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110050" y="2744357"/>
            <a:ext cx="49239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Debugging Hardware Like Software</a:t>
            </a:r>
            <a:endParaRPr sz="19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71472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361825" y="3148075"/>
            <a:ext cx="2420343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hardware side will be written in chisel programming language as well as Verilog and </a:t>
            </a:r>
            <a:r>
              <a:rPr lang="en-US" dirty="0" err="1"/>
              <a:t>SystemVerilog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Platform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testing platform is AMD Xilinx FPGAs.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software side is implemented in C/C++ for sending debugging commands and parsing scripts.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4E685E-74ED-397A-96BC-F9E743668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1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Features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683368" y="1613734"/>
            <a:ext cx="218177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Signal Analyzer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902028" y="1126954"/>
            <a:ext cx="1671600" cy="548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open-source logic analyzer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1792441" y="4108166"/>
            <a:ext cx="250363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Signal Manipulator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199863" y="4628445"/>
            <a:ext cx="5769653" cy="394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Manipulating digital signals by changing the state of wires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3021346" y="1608977"/>
            <a:ext cx="249304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&amp; Fuzzing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2559510" y="1133701"/>
            <a:ext cx="3697837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Automatic testing and fuzzing of chips by software generated testcases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760643" y="2756681"/>
            <a:ext cx="174564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Abstractions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321722" y="3296077"/>
            <a:ext cx="2623487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Simulate software debugging concepts in hardware</a:t>
            </a:r>
          </a:p>
        </p:txBody>
      </p:sp>
      <p:sp>
        <p:nvSpPr>
          <p:cNvPr id="2012" name="Google Shape;2012;p58"/>
          <p:cNvSpPr/>
          <p:nvPr/>
        </p:nvSpPr>
        <p:spPr>
          <a:xfrm>
            <a:off x="1297975" y="2749936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2561669" y="275668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4" name="Google Shape;2014;p58"/>
          <p:cNvSpPr/>
          <p:nvPr/>
        </p:nvSpPr>
        <p:spPr>
          <a:xfrm>
            <a:off x="5092016" y="274947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3831679" y="2754931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4054010" y="2977483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18" name="Google Shape;2018;p58"/>
          <p:cNvGrpSpPr/>
          <p:nvPr/>
        </p:nvGrpSpPr>
        <p:grpSpPr>
          <a:xfrm>
            <a:off x="5322523" y="2990089"/>
            <a:ext cx="409193" cy="391194"/>
            <a:chOff x="7441465" y="2302860"/>
            <a:chExt cx="342192" cy="327140"/>
          </a:xfrm>
        </p:grpSpPr>
        <p:sp>
          <p:nvSpPr>
            <p:cNvPr id="2019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1510148" y="2962515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679;p82">
            <a:extLst>
              <a:ext uri="{FF2B5EF4-FFF2-40B4-BE49-F238E27FC236}">
                <a16:creationId xmlns:a16="http://schemas.microsoft.com/office/drawing/2014/main" id="{E9194642-AA1D-53F1-29DA-3A1884D5F44F}"/>
              </a:ext>
            </a:extLst>
          </p:cNvPr>
          <p:cNvGrpSpPr/>
          <p:nvPr/>
        </p:nvGrpSpPr>
        <p:grpSpPr>
          <a:xfrm>
            <a:off x="2839619" y="3013523"/>
            <a:ext cx="322914" cy="348543"/>
            <a:chOff x="2662884" y="1513044"/>
            <a:chExt cx="322914" cy="348543"/>
          </a:xfrm>
          <a:solidFill>
            <a:schemeClr val="accent6"/>
          </a:solidFill>
        </p:grpSpPr>
        <p:sp>
          <p:nvSpPr>
            <p:cNvPr id="3" name="Google Shape;12680;p82">
              <a:extLst>
                <a:ext uri="{FF2B5EF4-FFF2-40B4-BE49-F238E27FC236}">
                  <a16:creationId xmlns:a16="http://schemas.microsoft.com/office/drawing/2014/main" id="{1455D855-EF66-309E-BA2B-7E95E2E48C09}"/>
                </a:ext>
              </a:extLst>
            </p:cNvPr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ahLst/>
              <a:cxn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2681;p82">
              <a:extLst>
                <a:ext uri="{FF2B5EF4-FFF2-40B4-BE49-F238E27FC236}">
                  <a16:creationId xmlns:a16="http://schemas.microsoft.com/office/drawing/2014/main" id="{B04075F5-539F-0CEE-4381-02C440CEFEB2}"/>
                </a:ext>
              </a:extLst>
            </p:cNvPr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ahLst/>
              <a:cxn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682;p82">
              <a:extLst>
                <a:ext uri="{FF2B5EF4-FFF2-40B4-BE49-F238E27FC236}">
                  <a16:creationId xmlns:a16="http://schemas.microsoft.com/office/drawing/2014/main" id="{8B1947E1-4CE9-9B67-EB98-03432CD60752}"/>
                </a:ext>
              </a:extLst>
            </p:cNvPr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683;p82">
              <a:extLst>
                <a:ext uri="{FF2B5EF4-FFF2-40B4-BE49-F238E27FC236}">
                  <a16:creationId xmlns:a16="http://schemas.microsoft.com/office/drawing/2014/main" id="{209D3441-B77A-9CBE-2816-D89A06FDCFAA}"/>
                </a:ext>
              </a:extLst>
            </p:cNvPr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ahLst/>
              <a:cxn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684;p82">
              <a:extLst>
                <a:ext uri="{FF2B5EF4-FFF2-40B4-BE49-F238E27FC236}">
                  <a16:creationId xmlns:a16="http://schemas.microsoft.com/office/drawing/2014/main" id="{A9494B6A-9EC0-0DF3-68C9-C5E8DBF52856}"/>
                </a:ext>
              </a:extLst>
            </p:cNvPr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ahLst/>
              <a:cxn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2685;p82">
              <a:extLst>
                <a:ext uri="{FF2B5EF4-FFF2-40B4-BE49-F238E27FC236}">
                  <a16:creationId xmlns:a16="http://schemas.microsoft.com/office/drawing/2014/main" id="{E26437E8-CF5A-29A7-E884-DF7E01B23FFE}"/>
                </a:ext>
              </a:extLst>
            </p:cNvPr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ahLst/>
              <a:cxn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686;p82">
              <a:extLst>
                <a:ext uri="{FF2B5EF4-FFF2-40B4-BE49-F238E27FC236}">
                  <a16:creationId xmlns:a16="http://schemas.microsoft.com/office/drawing/2014/main" id="{F1BC04AE-50D0-CF8D-92E8-5E24B487A784}"/>
                </a:ext>
              </a:extLst>
            </p:cNvPr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ahLst/>
              <a:cxn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687;p82">
              <a:extLst>
                <a:ext uri="{FF2B5EF4-FFF2-40B4-BE49-F238E27FC236}">
                  <a16:creationId xmlns:a16="http://schemas.microsoft.com/office/drawing/2014/main" id="{3211D38A-53F9-5C8D-D44F-080700E11C18}"/>
                </a:ext>
              </a:extLst>
            </p:cNvPr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ahLst/>
              <a:cxn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2688;p82">
              <a:extLst>
                <a:ext uri="{FF2B5EF4-FFF2-40B4-BE49-F238E27FC236}">
                  <a16:creationId xmlns:a16="http://schemas.microsoft.com/office/drawing/2014/main" id="{345E6865-2228-DA97-C3A4-6590E2403155}"/>
                </a:ext>
              </a:extLst>
            </p:cNvPr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ahLst/>
              <a:cxn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689;p82">
              <a:extLst>
                <a:ext uri="{FF2B5EF4-FFF2-40B4-BE49-F238E27FC236}">
                  <a16:creationId xmlns:a16="http://schemas.microsoft.com/office/drawing/2014/main" id="{96CDE6CC-FAC8-C0B4-59A6-C83EEA0CD90F}"/>
                </a:ext>
              </a:extLst>
            </p:cNvPr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ahLst/>
              <a:cxn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9138;p75">
            <a:extLst>
              <a:ext uri="{FF2B5EF4-FFF2-40B4-BE49-F238E27FC236}">
                <a16:creationId xmlns:a16="http://schemas.microsoft.com/office/drawing/2014/main" id="{DA8312B5-F900-CE1B-2DF5-0C64A2B7DAF0}"/>
              </a:ext>
            </a:extLst>
          </p:cNvPr>
          <p:cNvGrpSpPr/>
          <p:nvPr/>
        </p:nvGrpSpPr>
        <p:grpSpPr>
          <a:xfrm>
            <a:off x="1047004" y="2182846"/>
            <a:ext cx="5630886" cy="1987373"/>
            <a:chOff x="6796238" y="3158297"/>
            <a:chExt cx="1776640" cy="677257"/>
          </a:xfrm>
        </p:grpSpPr>
        <p:cxnSp>
          <p:nvCxnSpPr>
            <p:cNvPr id="20" name="Google Shape;9139;p75">
              <a:extLst>
                <a:ext uri="{FF2B5EF4-FFF2-40B4-BE49-F238E27FC236}">
                  <a16:creationId xmlns:a16="http://schemas.microsoft.com/office/drawing/2014/main" id="{AC173BA4-17E2-77AA-D281-7575091DE5C9}"/>
                </a:ext>
              </a:extLst>
            </p:cNvPr>
            <p:cNvCxnSpPr/>
            <p:nvPr/>
          </p:nvCxnSpPr>
          <p:spPr>
            <a:xfrm>
              <a:off x="7407853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1" name="Google Shape;9140;p75">
              <a:extLst>
                <a:ext uri="{FF2B5EF4-FFF2-40B4-BE49-F238E27FC236}">
                  <a16:creationId xmlns:a16="http://schemas.microsoft.com/office/drawing/2014/main" id="{58CC4D5E-56A6-878F-D9CA-A3CC8BA720C8}"/>
                </a:ext>
              </a:extLst>
            </p:cNvPr>
            <p:cNvCxnSpPr>
              <a:cxnSpLocks/>
            </p:cNvCxnSpPr>
            <p:nvPr/>
          </p:nvCxnSpPr>
          <p:spPr>
            <a:xfrm>
              <a:off x="8422942" y="3499604"/>
              <a:ext cx="149936" cy="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2" name="Google Shape;9141;p75">
              <a:extLst>
                <a:ext uri="{FF2B5EF4-FFF2-40B4-BE49-F238E27FC236}">
                  <a16:creationId xmlns:a16="http://schemas.microsoft.com/office/drawing/2014/main" id="{67A048E9-8299-1F6E-861E-8E435DEFBFE5}"/>
                </a:ext>
              </a:extLst>
            </p:cNvPr>
            <p:cNvCxnSpPr/>
            <p:nvPr/>
          </p:nvCxnSpPr>
          <p:spPr>
            <a:xfrm rot="10800000">
              <a:off x="7815582" y="3170827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23" name="Google Shape;9142;p75">
              <a:extLst>
                <a:ext uri="{FF2B5EF4-FFF2-40B4-BE49-F238E27FC236}">
                  <a16:creationId xmlns:a16="http://schemas.microsoft.com/office/drawing/2014/main" id="{19F9B9D0-B163-1D02-3832-D7489499C483}"/>
                </a:ext>
              </a:extLst>
            </p:cNvPr>
            <p:cNvCxnSpPr/>
            <p:nvPr/>
          </p:nvCxnSpPr>
          <p:spPr>
            <a:xfrm rot="10800000">
              <a:off x="7013802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24" name="Google Shape;9143;p75">
              <a:extLst>
                <a:ext uri="{FF2B5EF4-FFF2-40B4-BE49-F238E27FC236}">
                  <a16:creationId xmlns:a16="http://schemas.microsoft.com/office/drawing/2014/main" id="{BD93AC47-4EED-7110-DE00-0B998F104E5E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25" name="Google Shape;9144;p75">
                <a:extLst>
                  <a:ext uri="{FF2B5EF4-FFF2-40B4-BE49-F238E27FC236}">
                    <a16:creationId xmlns:a16="http://schemas.microsoft.com/office/drawing/2014/main" id="{1CF1C0D5-A810-CE18-2B81-65DC871C8CBC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45;p75">
                <a:extLst>
                  <a:ext uri="{FF2B5EF4-FFF2-40B4-BE49-F238E27FC236}">
                    <a16:creationId xmlns:a16="http://schemas.microsoft.com/office/drawing/2014/main" id="{40B9ABAD-CDE1-9A59-93E6-88FBD5F01BB9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146;p75">
                <a:extLst>
                  <a:ext uri="{FF2B5EF4-FFF2-40B4-BE49-F238E27FC236}">
                    <a16:creationId xmlns:a16="http://schemas.microsoft.com/office/drawing/2014/main" id="{971CC00D-3563-5348-C607-8895F22586C1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4CC942-3EEC-520B-8595-42CC2C880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3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Debugging Modes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119919" y="1978264"/>
            <a:ext cx="254460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Passive debugging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706582" y="2663164"/>
            <a:ext cx="3352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debugging mode, </a:t>
            </a:r>
            <a:r>
              <a:rPr lang="en-US" b="1" dirty="0"/>
              <a:t>hwdbg</a:t>
            </a:r>
            <a:r>
              <a:rPr lang="en-US" dirty="0"/>
              <a:t> acts as an introspection tool, and monitors different signals to the target debugging module.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356891" y="1978264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Active debugging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793674" y="2663164"/>
            <a:ext cx="364374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debugging mode, </a:t>
            </a:r>
            <a:r>
              <a:rPr lang="en-US" b="1" dirty="0"/>
              <a:t>hwdbg</a:t>
            </a:r>
            <a:r>
              <a:rPr lang="en-US" dirty="0"/>
              <a:t> is able to both monitor and manipulate signals (Input/Output). These signal modifications are configured by the user’s custom scripts.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179070" y="259918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416041" y="2599187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976965-1D8D-4B0C-6AF0-101CED68C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3602181" y="814943"/>
            <a:ext cx="507596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01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02</a:t>
            </a:r>
            <a:r>
              <a:rPr lang="en" sz="1400" dirty="0"/>
              <a:t> </a:t>
            </a:r>
            <a:r>
              <a:rPr lang="en" sz="1400" b="1" dirty="0">
                <a:solidFill>
                  <a:schemeClr val="accent1"/>
                </a:solidFill>
              </a:rPr>
              <a:t>Design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400" dirty="0"/>
              <a:t>PS &lt;&gt; PL Communication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400" dirty="0"/>
              <a:t>Communication Modules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400" dirty="0"/>
              <a:t>Input/Output Ports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400" dirty="0"/>
              <a:t>BRAM Simulator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BRAM Simulator Waves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03</a:t>
            </a:r>
            <a:r>
              <a:rPr lang="en" sz="1400" dirty="0"/>
              <a:t> Sensors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04</a:t>
            </a:r>
            <a:r>
              <a:rPr lang="en" sz="1400" dirty="0"/>
              <a:t> Scripting Language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05</a:t>
            </a:r>
            <a:r>
              <a:rPr lang="en" sz="1400" dirty="0"/>
              <a:t> D.F.R.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06</a:t>
            </a:r>
            <a:r>
              <a:rPr lang="en" sz="1400" dirty="0"/>
              <a:t> Evaluation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1873973" cy="684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18FF7-B20F-5930-DF69-90CEED87E7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6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220613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proposed debugger chip generator design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0370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452B57CB-663B-DC8D-F3C3-843E19BCC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5505" y="2134570"/>
            <a:ext cx="4447983" cy="2384195"/>
          </a:xfrm>
          <a:prstGeom prst="rect">
            <a:avLst/>
          </a:prstGeom>
        </p:spPr>
      </p:pic>
      <p:cxnSp>
        <p:nvCxnSpPr>
          <p:cNvPr id="27" name="Google Shape;2092;p62">
            <a:extLst>
              <a:ext uri="{FF2B5EF4-FFF2-40B4-BE49-F238E27FC236}">
                <a16:creationId xmlns:a16="http://schemas.microsoft.com/office/drawing/2014/main" id="{BEB017DE-30B6-2BC7-929A-8F0EA43C5D22}"/>
              </a:ext>
            </a:extLst>
          </p:cNvPr>
          <p:cNvCxnSpPr>
            <a:cxnSpLocks/>
          </p:cNvCxnSpPr>
          <p:nvPr/>
        </p:nvCxnSpPr>
        <p:spPr>
          <a:xfrm>
            <a:off x="5590580" y="39497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" name="Title 31">
            <a:extLst>
              <a:ext uri="{FF2B5EF4-FFF2-40B4-BE49-F238E27FC236}">
                <a16:creationId xmlns:a16="http://schemas.microsoft.com/office/drawing/2014/main" id="{9914D863-D27A-8786-7469-D94203AD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0" y="250937"/>
            <a:ext cx="4589940" cy="723900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PS &lt;&gt; PL Communication</a:t>
            </a:r>
          </a:p>
        </p:txBody>
      </p:sp>
      <p:sp>
        <p:nvSpPr>
          <p:cNvPr id="2" name="Google Shape;224;p45">
            <a:extLst>
              <a:ext uri="{FF2B5EF4-FFF2-40B4-BE49-F238E27FC236}">
                <a16:creationId xmlns:a16="http://schemas.microsoft.com/office/drawing/2014/main" id="{4F2CD6D3-C257-121C-A1BF-111EEC3529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55472" y="943360"/>
            <a:ext cx="4648195" cy="642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hwdbg</a:t>
            </a:r>
            <a:r>
              <a:rPr lang="en-US" dirty="0">
                <a:solidFill>
                  <a:schemeClr val="bg1"/>
                </a:solidFill>
              </a:rPr>
              <a:t> communicates from PS to PL by using a shared </a:t>
            </a:r>
            <a:r>
              <a:rPr lang="en-US" dirty="0" err="1">
                <a:solidFill>
                  <a:schemeClr val="bg1"/>
                </a:solidFill>
              </a:rPr>
              <a:t>BlockRAM</a:t>
            </a:r>
            <a:r>
              <a:rPr lang="en-US" dirty="0">
                <a:solidFill>
                  <a:schemeClr val="bg1"/>
                </a:solidFill>
              </a:rPr>
              <a:t> over the AXI bus, as well as an interrupt line from PL to PS and a shared GPIO line from PS to PL.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85473-98C2-659C-ACF9-4A6FED2865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18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 Modules</a:t>
            </a:r>
            <a:endParaRPr dirty="0"/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—Sending Module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803566" y="1713051"/>
            <a:ext cx="3262272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Sending module is responsible for preparing mandatory headers and write to BRAM as well as interrupting PS.</a:t>
            </a:r>
            <a:endParaRPr sz="1200" dirty="0"/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—Send/Receive Synchronization Module</a:t>
            </a:r>
            <a:endParaRPr dirty="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526475" y="3342176"/>
            <a:ext cx="3539363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Because only one BRAM port is shared with PL, synchronization is needed to avoid data corruption in case of simultaneous writes.</a:t>
            </a:r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—Receiving Module</a:t>
            </a:r>
            <a:endParaRPr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078162" y="1713051"/>
            <a:ext cx="3324619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Once share PS &lt;&gt; PL line is high, receiving verifies BRAM data headers and notifies interpreter.</a:t>
            </a:r>
            <a:endParaRPr sz="1200" dirty="0"/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—Interpreting Module</a:t>
            </a:r>
            <a:endParaRPr dirty="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5078162" y="3342176"/>
            <a:ext cx="3629417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Once a valid packet is received, the interpreting module configures the chips and sends the response to the debugger.</a:t>
            </a:r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F5D6B-24C7-24DB-5C6D-D1C044D03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Input/Output Ports</a:t>
            </a:r>
            <a:endParaRPr dirty="0"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13CAC574-37A9-6AE8-7178-20AA64199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7902" y="1613890"/>
            <a:ext cx="4648195" cy="3162300"/>
          </a:xfrm>
          <a:prstGeom prst="rect">
            <a:avLst/>
          </a:prstGeom>
        </p:spPr>
      </p:pic>
      <p:sp>
        <p:nvSpPr>
          <p:cNvPr id="2" name="Google Shape;224;p45">
            <a:extLst>
              <a:ext uri="{FF2B5EF4-FFF2-40B4-BE49-F238E27FC236}">
                <a16:creationId xmlns:a16="http://schemas.microsoft.com/office/drawing/2014/main" id="{615456A6-AB77-CADC-4F9B-19CE6754335D}"/>
              </a:ext>
            </a:extLst>
          </p:cNvPr>
          <p:cNvSpPr txBox="1">
            <a:spLocks/>
          </p:cNvSpPr>
          <p:nvPr/>
        </p:nvSpPr>
        <p:spPr>
          <a:xfrm>
            <a:off x="992505" y="971069"/>
            <a:ext cx="4648195" cy="642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This picture illustrates the input/output pins of the 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hwdbg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design.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0E193-376A-2998-CCDD-FA24AF4D16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BRAM Simulator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1026200" y="1024178"/>
            <a:ext cx="470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Here is the BRAM simulator (PS to PL area).</a:t>
            </a: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9BD4DE-A7E4-E8CF-38C6-06A8744C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85" y="1417427"/>
            <a:ext cx="5923829" cy="3336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1AFCC-6ED8-CADF-1219-0B8F2671C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BRAM Simulator (cont.)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1026200" y="1024178"/>
            <a:ext cx="470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Here is the BRAM simulator (PL to PS area).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9BD4DE-A7E4-E8CF-38C6-06A8744C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85" y="1417427"/>
            <a:ext cx="5923829" cy="3336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0A5C33-9566-E15F-759A-4755E6948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" r="14165" b="1947"/>
          <a:stretch/>
        </p:blipFill>
        <p:spPr>
          <a:xfrm>
            <a:off x="2193970" y="1597778"/>
            <a:ext cx="5923829" cy="3271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363BD-698E-0F88-D9E5-1FCFD51AC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1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406720" y="1906417"/>
            <a:ext cx="6330559" cy="1107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To err is human, </a:t>
            </a:r>
            <a:br>
              <a:rPr lang="en-US" dirty="0"/>
            </a:br>
            <a:r>
              <a:rPr lang="en-US" dirty="0"/>
              <a:t>                  to debug is divine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B48CC-B6A0-9284-A0B5-D21C24D16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BRAM Simulator Waves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1026200" y="1024178"/>
            <a:ext cx="4702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Here is the BRAM simulator wave results for </a:t>
            </a:r>
            <a:r>
              <a:rPr lang="en" sz="1200" b="1" dirty="0">
                <a:solidFill>
                  <a:schemeClr val="lt1"/>
                </a:solidFill>
              </a:rPr>
              <a:t>hwdbg</a:t>
            </a:r>
            <a:r>
              <a:rPr lang="en" sz="1200" dirty="0">
                <a:solidFill>
                  <a:schemeClr val="lt1"/>
                </a:solidFill>
              </a:rPr>
              <a:t>.</a:t>
            </a: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8D803-F366-D224-8C12-FE7EF7E7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18" y="1482436"/>
            <a:ext cx="6644564" cy="3463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86740-C69F-CDBF-00F3-02AD2B378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47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3602181" y="814943"/>
            <a:ext cx="507596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01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02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03</a:t>
            </a:r>
            <a:r>
              <a:rPr lang="en" sz="1400" dirty="0"/>
              <a:t> </a:t>
            </a:r>
            <a:r>
              <a:rPr lang="en" sz="1400" b="1" dirty="0">
                <a:solidFill>
                  <a:schemeClr val="accent1"/>
                </a:solidFill>
              </a:rPr>
              <a:t>Sensors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400" dirty="0"/>
              <a:t>Side-channel Attacks in Microchips/IP Cores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400" dirty="0"/>
              <a:t>Physical Unclonable Function (PUF)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400" dirty="0"/>
              <a:t>Debugging Sensors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04</a:t>
            </a:r>
            <a:r>
              <a:rPr lang="en" sz="1400" dirty="0"/>
              <a:t> Scripting Language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05</a:t>
            </a:r>
            <a:r>
              <a:rPr lang="en" sz="1400" dirty="0"/>
              <a:t> D.F.R.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06</a:t>
            </a:r>
            <a:r>
              <a:rPr lang="en" sz="1400" dirty="0"/>
              <a:t> Evaluation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1873973" cy="684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54726E-2C2A-8BEE-97B6-4D578530A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40965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debugging sensor modules embedded in the </a:t>
            </a:r>
            <a:r>
              <a:rPr lang="en" b="1" dirty="0"/>
              <a:t>hwdbg</a:t>
            </a:r>
            <a:r>
              <a:rPr lang="en" dirty="0"/>
              <a:t> debugger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18613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82712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Side-channel Attacks in Microchips/IP Cores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9A235AB-C052-1746-34DA-51E9B026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93" y="2819401"/>
            <a:ext cx="3529214" cy="2108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C2600-5248-5944-533A-C6E6EAC67EE3}"/>
              </a:ext>
            </a:extLst>
          </p:cNvPr>
          <p:cNvSpPr txBox="1"/>
          <p:nvPr/>
        </p:nvSpPr>
        <p:spPr>
          <a:xfrm>
            <a:off x="938499" y="1557820"/>
            <a:ext cx="76859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A side-channel attack in chips and IP cores involves exploiting indirect information leakage, such as power consumption or electromagnetic emissions, to extract sensitive data.</a:t>
            </a:r>
          </a:p>
          <a:p>
            <a:pPr marL="171450" indent="-171450">
              <a:buSzPct val="1510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71450" indent="-171450">
              <a:buClr>
                <a:schemeClr val="bg1"/>
              </a:buClr>
              <a:buSzPct val="151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ontserrat" panose="00000500000000000000" pitchFamily="2" charset="0"/>
              </a:rPr>
              <a:t>We use sensors like Ring Oscillators (RO) for detecting these side channels because they can monitor variations in hardware characteristics, which may indicate the presence of side-channel leakage or attacks.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8EADB1-C3BD-040D-07F7-D0B66F3F69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35807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PUF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650575" y="1646400"/>
            <a:ext cx="384285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Physical Unclonable Function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1425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191;p70">
            <a:extLst>
              <a:ext uri="{FF2B5EF4-FFF2-40B4-BE49-F238E27FC236}">
                <a16:creationId xmlns:a16="http://schemas.microsoft.com/office/drawing/2014/main" id="{597BF573-09D7-51D4-F760-42774261C7A5}"/>
              </a:ext>
            </a:extLst>
          </p:cNvPr>
          <p:cNvSpPr txBox="1">
            <a:spLocks/>
          </p:cNvSpPr>
          <p:nvPr/>
        </p:nvSpPr>
        <p:spPr>
          <a:xfrm>
            <a:off x="1603500" y="2213400"/>
            <a:ext cx="5619750" cy="194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A PUF is a physical entity utilized in microchips and other electronic devices to generate unique, device-specific cryptographic keys based on the uncontrollable physical variations that occur during the manufacturing process.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</a:rPr>
              <a:t>These unique differences, such as variations in silicon pathways, ensure that each PUF is unique and make it theoretically impossible to duplicate or clone.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91543-BCE0-203A-E746-DC9E7E8F4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Debugging Sensors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IDELAYE2/3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347986" y="3452875"/>
            <a:ext cx="233959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Provides adjustable signal delay capabilities for timing adjustments and alignment in high-speed circuits.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2" y="2767975"/>
            <a:ext cx="217818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Time-to-Digital Converter (TDC)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5947849" y="3452875"/>
            <a:ext cx="233959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Converts the time interval between two events into a digital value for precise timing measurements.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Ring Oscillator (RO)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868883" y="3452875"/>
            <a:ext cx="233959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Measures variations in signal propagation delay to detect changes in environmental conditions or circuit behavior.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296;p82">
            <a:extLst>
              <a:ext uri="{FF2B5EF4-FFF2-40B4-BE49-F238E27FC236}">
                <a16:creationId xmlns:a16="http://schemas.microsoft.com/office/drawing/2014/main" id="{8821455A-4DA9-6D0C-E609-5C946F03FCE6}"/>
              </a:ext>
            </a:extLst>
          </p:cNvPr>
          <p:cNvGrpSpPr/>
          <p:nvPr/>
        </p:nvGrpSpPr>
        <p:grpSpPr>
          <a:xfrm>
            <a:off x="6888332" y="2071583"/>
            <a:ext cx="347435" cy="345534"/>
            <a:chOff x="3527780" y="2885263"/>
            <a:chExt cx="347435" cy="345534"/>
          </a:xfrm>
          <a:solidFill>
            <a:schemeClr val="accent6"/>
          </a:solidFill>
        </p:grpSpPr>
        <p:sp>
          <p:nvSpPr>
            <p:cNvPr id="3" name="Google Shape;12297;p82">
              <a:extLst>
                <a:ext uri="{FF2B5EF4-FFF2-40B4-BE49-F238E27FC236}">
                  <a16:creationId xmlns:a16="http://schemas.microsoft.com/office/drawing/2014/main" id="{A3ACE853-8B3B-0428-F765-24C11C1EBC38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98;p82">
              <a:extLst>
                <a:ext uri="{FF2B5EF4-FFF2-40B4-BE49-F238E27FC236}">
                  <a16:creationId xmlns:a16="http://schemas.microsoft.com/office/drawing/2014/main" id="{98292F3A-1E34-B9DE-FE18-F5BE2AEEF6EF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99;p82">
              <a:extLst>
                <a:ext uri="{FF2B5EF4-FFF2-40B4-BE49-F238E27FC236}">
                  <a16:creationId xmlns:a16="http://schemas.microsoft.com/office/drawing/2014/main" id="{85DFA5EB-3658-3763-F955-67F5F6A92DA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00;p82">
              <a:extLst>
                <a:ext uri="{FF2B5EF4-FFF2-40B4-BE49-F238E27FC236}">
                  <a16:creationId xmlns:a16="http://schemas.microsoft.com/office/drawing/2014/main" id="{B7ACB9AD-E2D6-DE9D-EE54-3CF44F1D99B7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01;p82">
              <a:extLst>
                <a:ext uri="{FF2B5EF4-FFF2-40B4-BE49-F238E27FC236}">
                  <a16:creationId xmlns:a16="http://schemas.microsoft.com/office/drawing/2014/main" id="{BFAF1AF2-ED6E-DD72-8927-8BA32F7E2FBA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02;p82">
              <a:extLst>
                <a:ext uri="{FF2B5EF4-FFF2-40B4-BE49-F238E27FC236}">
                  <a16:creationId xmlns:a16="http://schemas.microsoft.com/office/drawing/2014/main" id="{0493763F-3901-FE61-666A-7FC73AE471F0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3;p82">
              <a:extLst>
                <a:ext uri="{FF2B5EF4-FFF2-40B4-BE49-F238E27FC236}">
                  <a16:creationId xmlns:a16="http://schemas.microsoft.com/office/drawing/2014/main" id="{815D7398-161D-0E20-DC40-59C5CDF68EBC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04;p82">
              <a:extLst>
                <a:ext uri="{FF2B5EF4-FFF2-40B4-BE49-F238E27FC236}">
                  <a16:creationId xmlns:a16="http://schemas.microsoft.com/office/drawing/2014/main" id="{18FB2594-4DF9-052B-70E6-217FDAE466CF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05;p82">
              <a:extLst>
                <a:ext uri="{FF2B5EF4-FFF2-40B4-BE49-F238E27FC236}">
                  <a16:creationId xmlns:a16="http://schemas.microsoft.com/office/drawing/2014/main" id="{EBAABF96-FECD-AB85-E84E-5ECE2AA89EAC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06;p82">
              <a:extLst>
                <a:ext uri="{FF2B5EF4-FFF2-40B4-BE49-F238E27FC236}">
                  <a16:creationId xmlns:a16="http://schemas.microsoft.com/office/drawing/2014/main" id="{11EB3E37-6E3A-C154-45FA-47486911B7FE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07;p82">
              <a:extLst>
                <a:ext uri="{FF2B5EF4-FFF2-40B4-BE49-F238E27FC236}">
                  <a16:creationId xmlns:a16="http://schemas.microsoft.com/office/drawing/2014/main" id="{97099D15-3C52-65B6-B045-F9864E7954DE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08;p82">
              <a:extLst>
                <a:ext uri="{FF2B5EF4-FFF2-40B4-BE49-F238E27FC236}">
                  <a16:creationId xmlns:a16="http://schemas.microsoft.com/office/drawing/2014/main" id="{1E85F703-8524-4F1F-804D-8722E76E69B5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09;p82">
              <a:extLst>
                <a:ext uri="{FF2B5EF4-FFF2-40B4-BE49-F238E27FC236}">
                  <a16:creationId xmlns:a16="http://schemas.microsoft.com/office/drawing/2014/main" id="{E7929192-1657-D243-34C7-6B9E95756514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10;p82">
              <a:extLst>
                <a:ext uri="{FF2B5EF4-FFF2-40B4-BE49-F238E27FC236}">
                  <a16:creationId xmlns:a16="http://schemas.microsoft.com/office/drawing/2014/main" id="{BE2581AF-999B-C128-83DA-9AAB6B25883F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11;p82">
              <a:extLst>
                <a:ext uri="{FF2B5EF4-FFF2-40B4-BE49-F238E27FC236}">
                  <a16:creationId xmlns:a16="http://schemas.microsoft.com/office/drawing/2014/main" id="{D090CC53-B95F-913F-3B0E-0E56CFC42003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12;p82">
              <a:extLst>
                <a:ext uri="{FF2B5EF4-FFF2-40B4-BE49-F238E27FC236}">
                  <a16:creationId xmlns:a16="http://schemas.microsoft.com/office/drawing/2014/main" id="{DFAADEF2-5E87-3514-33D4-6BE829EAB8C4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13;p82">
              <a:extLst>
                <a:ext uri="{FF2B5EF4-FFF2-40B4-BE49-F238E27FC236}">
                  <a16:creationId xmlns:a16="http://schemas.microsoft.com/office/drawing/2014/main" id="{A9E77A35-CF0F-EB05-2E47-7DD1FF16572C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14;p82">
              <a:extLst>
                <a:ext uri="{FF2B5EF4-FFF2-40B4-BE49-F238E27FC236}">
                  <a16:creationId xmlns:a16="http://schemas.microsoft.com/office/drawing/2014/main" id="{75027997-0733-BDF0-CD47-BFA262A0C7FA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15;p82">
              <a:extLst>
                <a:ext uri="{FF2B5EF4-FFF2-40B4-BE49-F238E27FC236}">
                  <a16:creationId xmlns:a16="http://schemas.microsoft.com/office/drawing/2014/main" id="{F24A77AC-2194-587D-CF98-4D721EABF2F6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16;p82">
              <a:extLst>
                <a:ext uri="{FF2B5EF4-FFF2-40B4-BE49-F238E27FC236}">
                  <a16:creationId xmlns:a16="http://schemas.microsoft.com/office/drawing/2014/main" id="{98F16AE3-2F32-0840-27F5-0E958FC44F6A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17;p82">
              <a:extLst>
                <a:ext uri="{FF2B5EF4-FFF2-40B4-BE49-F238E27FC236}">
                  <a16:creationId xmlns:a16="http://schemas.microsoft.com/office/drawing/2014/main" id="{8080E6F0-FEE1-6D96-267F-7EF953E5A524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18;p82">
              <a:extLst>
                <a:ext uri="{FF2B5EF4-FFF2-40B4-BE49-F238E27FC236}">
                  <a16:creationId xmlns:a16="http://schemas.microsoft.com/office/drawing/2014/main" id="{4047DA8E-EFEC-4395-0260-0A91E2F4ADBB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319;p82">
              <a:extLst>
                <a:ext uri="{FF2B5EF4-FFF2-40B4-BE49-F238E27FC236}">
                  <a16:creationId xmlns:a16="http://schemas.microsoft.com/office/drawing/2014/main" id="{6F3AA073-7B7F-4BB9-65AF-9C1C222903F4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7C5CDC2-A8AB-E9C3-54D3-C1B235F8C0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Debugging Sensors (cont.)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Frequency</a:t>
            </a:r>
            <a:r>
              <a:rPr lang="fa-IR" dirty="0"/>
              <a:t> &amp; </a:t>
            </a:r>
            <a:r>
              <a:rPr lang="en-US" dirty="0"/>
              <a:t> Clock Sensors</a:t>
            </a:r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31358" y="3452875"/>
            <a:ext cx="230119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Monitors the frequency and stability of clock signals to ensure they remain within the expected range and performance criteria.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2" y="2767975"/>
            <a:ext cx="217818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Temperature Sensor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5967048" y="3478370"/>
            <a:ext cx="230119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Measures the temperature within the chip to monitor thermal conditions and prevent overheating.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Voltage</a:t>
            </a:r>
            <a:r>
              <a:rPr lang="fa-IR" dirty="0"/>
              <a:t> </a:t>
            </a:r>
            <a:r>
              <a:rPr lang="en-US" dirty="0"/>
              <a:t>Sensor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999742" y="3452875"/>
            <a:ext cx="215888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Monitors and measures the voltage levels within a circuit to ensure stable and correct operation.</a:t>
            </a:r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>
            <a:spLocks/>
          </p:cNvSpPr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3" name="Google Shape;12702;p82">
            <a:extLst>
              <a:ext uri="{FF2B5EF4-FFF2-40B4-BE49-F238E27FC236}">
                <a16:creationId xmlns:a16="http://schemas.microsoft.com/office/drawing/2014/main" id="{D1606822-FB10-EE60-A160-3ADFB9736295}"/>
              </a:ext>
            </a:extLst>
          </p:cNvPr>
          <p:cNvGrpSpPr/>
          <p:nvPr/>
        </p:nvGrpSpPr>
        <p:grpSpPr>
          <a:xfrm>
            <a:off x="1929167" y="2040566"/>
            <a:ext cx="341519" cy="381404"/>
            <a:chOff x="1331406" y="1513361"/>
            <a:chExt cx="301784" cy="348607"/>
          </a:xfrm>
          <a:solidFill>
            <a:schemeClr val="accent6"/>
          </a:solidFill>
        </p:grpSpPr>
        <p:sp>
          <p:nvSpPr>
            <p:cNvPr id="192" name="Google Shape;12703;p82">
              <a:extLst>
                <a:ext uri="{FF2B5EF4-FFF2-40B4-BE49-F238E27FC236}">
                  <a16:creationId xmlns:a16="http://schemas.microsoft.com/office/drawing/2014/main" id="{25C2449D-184A-9BFE-955B-117C57BC5F1C}"/>
                </a:ext>
              </a:extLst>
            </p:cNvPr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704;p82">
              <a:extLst>
                <a:ext uri="{FF2B5EF4-FFF2-40B4-BE49-F238E27FC236}">
                  <a16:creationId xmlns:a16="http://schemas.microsoft.com/office/drawing/2014/main" id="{CFB1BA66-A398-3996-3FF0-86199548D75C}"/>
                </a:ext>
              </a:extLst>
            </p:cNvPr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2705;p82">
              <a:extLst>
                <a:ext uri="{FF2B5EF4-FFF2-40B4-BE49-F238E27FC236}">
                  <a16:creationId xmlns:a16="http://schemas.microsoft.com/office/drawing/2014/main" id="{13880FC9-3660-53FD-FB19-305BE3ADA82B}"/>
                </a:ext>
              </a:extLst>
            </p:cNvPr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2706;p82">
              <a:extLst>
                <a:ext uri="{FF2B5EF4-FFF2-40B4-BE49-F238E27FC236}">
                  <a16:creationId xmlns:a16="http://schemas.microsoft.com/office/drawing/2014/main" id="{C1105F08-490A-0513-8D77-F333F826D765}"/>
                </a:ext>
              </a:extLst>
            </p:cNvPr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11032;p80">
            <a:extLst>
              <a:ext uri="{FF2B5EF4-FFF2-40B4-BE49-F238E27FC236}">
                <a16:creationId xmlns:a16="http://schemas.microsoft.com/office/drawing/2014/main" id="{A4AEF11C-C9A9-7DEF-A9CA-0C2588200921}"/>
              </a:ext>
            </a:extLst>
          </p:cNvPr>
          <p:cNvGrpSpPr/>
          <p:nvPr/>
        </p:nvGrpSpPr>
        <p:grpSpPr>
          <a:xfrm>
            <a:off x="6872288" y="2040566"/>
            <a:ext cx="358464" cy="352316"/>
            <a:chOff x="4882170" y="3349841"/>
            <a:chExt cx="358464" cy="352316"/>
          </a:xfrm>
          <a:solidFill>
            <a:schemeClr val="accent6"/>
          </a:solidFill>
        </p:grpSpPr>
        <p:sp>
          <p:nvSpPr>
            <p:cNvPr id="215" name="Google Shape;11033;p80">
              <a:extLst>
                <a:ext uri="{FF2B5EF4-FFF2-40B4-BE49-F238E27FC236}">
                  <a16:creationId xmlns:a16="http://schemas.microsoft.com/office/drawing/2014/main" id="{516C6BDB-FD65-5AF9-6A47-AC58D46E6701}"/>
                </a:ext>
              </a:extLst>
            </p:cNvPr>
            <p:cNvSpPr/>
            <p:nvPr/>
          </p:nvSpPr>
          <p:spPr>
            <a:xfrm>
              <a:off x="5024403" y="3395521"/>
              <a:ext cx="174119" cy="166156"/>
            </a:xfrm>
            <a:custGeom>
              <a:avLst/>
              <a:gdLst/>
              <a:ahLst/>
              <a:cxnLst/>
              <a:rect l="l" t="t" r="r" b="b"/>
              <a:pathLst>
                <a:path w="5466" h="5216" extrusionOk="0">
                  <a:moveTo>
                    <a:pt x="4647" y="1"/>
                  </a:moveTo>
                  <a:cubicBezTo>
                    <a:pt x="4489" y="1"/>
                    <a:pt x="4335" y="60"/>
                    <a:pt x="4215" y="179"/>
                  </a:cubicBezTo>
                  <a:lnTo>
                    <a:pt x="239" y="4156"/>
                  </a:lnTo>
                  <a:cubicBezTo>
                    <a:pt x="1" y="4394"/>
                    <a:pt x="1" y="4799"/>
                    <a:pt x="239" y="5037"/>
                  </a:cubicBezTo>
                  <a:cubicBezTo>
                    <a:pt x="358" y="5156"/>
                    <a:pt x="519" y="5216"/>
                    <a:pt x="679" y="5216"/>
                  </a:cubicBezTo>
                  <a:cubicBezTo>
                    <a:pt x="840" y="5216"/>
                    <a:pt x="1001" y="5156"/>
                    <a:pt x="1120" y="5037"/>
                  </a:cubicBezTo>
                  <a:lnTo>
                    <a:pt x="4501" y="1656"/>
                  </a:lnTo>
                  <a:cubicBezTo>
                    <a:pt x="4561" y="1596"/>
                    <a:pt x="4561" y="1489"/>
                    <a:pt x="4501" y="1430"/>
                  </a:cubicBezTo>
                  <a:cubicBezTo>
                    <a:pt x="4471" y="1400"/>
                    <a:pt x="4430" y="1385"/>
                    <a:pt x="4388" y="1385"/>
                  </a:cubicBezTo>
                  <a:cubicBezTo>
                    <a:pt x="4346" y="1385"/>
                    <a:pt x="4305" y="1400"/>
                    <a:pt x="4275" y="1430"/>
                  </a:cubicBezTo>
                  <a:lnTo>
                    <a:pt x="894" y="4811"/>
                  </a:lnTo>
                  <a:cubicBezTo>
                    <a:pt x="834" y="4870"/>
                    <a:pt x="757" y="4900"/>
                    <a:pt x="681" y="4900"/>
                  </a:cubicBezTo>
                  <a:cubicBezTo>
                    <a:pt x="605" y="4900"/>
                    <a:pt x="530" y="4870"/>
                    <a:pt x="477" y="4811"/>
                  </a:cubicBezTo>
                  <a:cubicBezTo>
                    <a:pt x="358" y="4692"/>
                    <a:pt x="358" y="4501"/>
                    <a:pt x="477" y="4394"/>
                  </a:cubicBezTo>
                  <a:lnTo>
                    <a:pt x="4454" y="417"/>
                  </a:lnTo>
                  <a:cubicBezTo>
                    <a:pt x="4512" y="359"/>
                    <a:pt x="4585" y="333"/>
                    <a:pt x="4657" y="333"/>
                  </a:cubicBezTo>
                  <a:cubicBezTo>
                    <a:pt x="4807" y="333"/>
                    <a:pt x="4954" y="447"/>
                    <a:pt x="4954" y="632"/>
                  </a:cubicBezTo>
                  <a:cubicBezTo>
                    <a:pt x="4954" y="703"/>
                    <a:pt x="4930" y="775"/>
                    <a:pt x="4870" y="834"/>
                  </a:cubicBezTo>
                  <a:cubicBezTo>
                    <a:pt x="4811" y="894"/>
                    <a:pt x="4811" y="1001"/>
                    <a:pt x="4870" y="1060"/>
                  </a:cubicBezTo>
                  <a:cubicBezTo>
                    <a:pt x="4903" y="1094"/>
                    <a:pt x="4940" y="1108"/>
                    <a:pt x="4977" y="1108"/>
                  </a:cubicBezTo>
                  <a:cubicBezTo>
                    <a:pt x="5208" y="1108"/>
                    <a:pt x="5465" y="538"/>
                    <a:pt x="5097" y="179"/>
                  </a:cubicBezTo>
                  <a:cubicBezTo>
                    <a:pt x="4966" y="60"/>
                    <a:pt x="4805" y="1"/>
                    <a:pt x="4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1034;p80">
              <a:extLst>
                <a:ext uri="{FF2B5EF4-FFF2-40B4-BE49-F238E27FC236}">
                  <a16:creationId xmlns:a16="http://schemas.microsoft.com/office/drawing/2014/main" id="{EFE33977-7607-985E-B66E-94EB40F34F40}"/>
                </a:ext>
              </a:extLst>
            </p:cNvPr>
            <p:cNvSpPr/>
            <p:nvPr/>
          </p:nvSpPr>
          <p:spPr>
            <a:xfrm>
              <a:off x="4882170" y="3349841"/>
              <a:ext cx="358464" cy="352316"/>
            </a:xfrm>
            <a:custGeom>
              <a:avLst/>
              <a:gdLst/>
              <a:ahLst/>
              <a:cxnLst/>
              <a:rect l="l" t="t" r="r" b="b"/>
              <a:pathLst>
                <a:path w="11253" h="11060" extrusionOk="0">
                  <a:moveTo>
                    <a:pt x="8809" y="364"/>
                  </a:moveTo>
                  <a:cubicBezTo>
                    <a:pt x="8973" y="364"/>
                    <a:pt x="9138" y="421"/>
                    <a:pt x="9276" y="530"/>
                  </a:cubicBezTo>
                  <a:lnTo>
                    <a:pt x="10585" y="1840"/>
                  </a:lnTo>
                  <a:cubicBezTo>
                    <a:pt x="10895" y="2078"/>
                    <a:pt x="10895" y="2518"/>
                    <a:pt x="10633" y="2804"/>
                  </a:cubicBezTo>
                  <a:cubicBezTo>
                    <a:pt x="7276" y="6150"/>
                    <a:pt x="7395" y="6054"/>
                    <a:pt x="7192" y="6233"/>
                  </a:cubicBezTo>
                  <a:cubicBezTo>
                    <a:pt x="6609" y="6745"/>
                    <a:pt x="6002" y="7102"/>
                    <a:pt x="5287" y="7376"/>
                  </a:cubicBezTo>
                  <a:cubicBezTo>
                    <a:pt x="5144" y="7432"/>
                    <a:pt x="5001" y="7458"/>
                    <a:pt x="4863" y="7458"/>
                  </a:cubicBezTo>
                  <a:cubicBezTo>
                    <a:pt x="4096" y="7458"/>
                    <a:pt x="3484" y="6663"/>
                    <a:pt x="3787" y="5876"/>
                  </a:cubicBezTo>
                  <a:cubicBezTo>
                    <a:pt x="3799" y="5828"/>
                    <a:pt x="4061" y="5042"/>
                    <a:pt x="4704" y="4233"/>
                  </a:cubicBezTo>
                  <a:lnTo>
                    <a:pt x="4978" y="4507"/>
                  </a:lnTo>
                  <a:cubicBezTo>
                    <a:pt x="5007" y="4536"/>
                    <a:pt x="5046" y="4551"/>
                    <a:pt x="5085" y="4551"/>
                  </a:cubicBezTo>
                  <a:cubicBezTo>
                    <a:pt x="5123" y="4551"/>
                    <a:pt x="5162" y="4536"/>
                    <a:pt x="5192" y="4507"/>
                  </a:cubicBezTo>
                  <a:cubicBezTo>
                    <a:pt x="5251" y="4447"/>
                    <a:pt x="5251" y="4340"/>
                    <a:pt x="5192" y="4280"/>
                  </a:cubicBezTo>
                  <a:lnTo>
                    <a:pt x="4918" y="3995"/>
                  </a:lnTo>
                  <a:cubicBezTo>
                    <a:pt x="5073" y="3816"/>
                    <a:pt x="5180" y="3709"/>
                    <a:pt x="5287" y="3614"/>
                  </a:cubicBezTo>
                  <a:lnTo>
                    <a:pt x="5573" y="3887"/>
                  </a:lnTo>
                  <a:cubicBezTo>
                    <a:pt x="5603" y="3917"/>
                    <a:pt x="5641" y="3932"/>
                    <a:pt x="5680" y="3932"/>
                  </a:cubicBezTo>
                  <a:cubicBezTo>
                    <a:pt x="5719" y="3932"/>
                    <a:pt x="5757" y="3917"/>
                    <a:pt x="5787" y="3887"/>
                  </a:cubicBezTo>
                  <a:cubicBezTo>
                    <a:pt x="5847" y="3828"/>
                    <a:pt x="5847" y="3733"/>
                    <a:pt x="5787" y="3673"/>
                  </a:cubicBezTo>
                  <a:lnTo>
                    <a:pt x="5513" y="3387"/>
                  </a:lnTo>
                  <a:lnTo>
                    <a:pt x="5894" y="2994"/>
                  </a:lnTo>
                  <a:lnTo>
                    <a:pt x="6180" y="3280"/>
                  </a:lnTo>
                  <a:cubicBezTo>
                    <a:pt x="6210" y="3310"/>
                    <a:pt x="6252" y="3325"/>
                    <a:pt x="6293" y="3325"/>
                  </a:cubicBezTo>
                  <a:cubicBezTo>
                    <a:pt x="6335" y="3325"/>
                    <a:pt x="6377" y="3310"/>
                    <a:pt x="6406" y="3280"/>
                  </a:cubicBezTo>
                  <a:cubicBezTo>
                    <a:pt x="6466" y="3221"/>
                    <a:pt x="6466" y="3114"/>
                    <a:pt x="6406" y="3054"/>
                  </a:cubicBezTo>
                  <a:lnTo>
                    <a:pt x="6121" y="2780"/>
                  </a:lnTo>
                  <a:lnTo>
                    <a:pt x="6502" y="2387"/>
                  </a:lnTo>
                  <a:lnTo>
                    <a:pt x="6787" y="2673"/>
                  </a:lnTo>
                  <a:cubicBezTo>
                    <a:pt x="6817" y="2703"/>
                    <a:pt x="6859" y="2718"/>
                    <a:pt x="6900" y="2718"/>
                  </a:cubicBezTo>
                  <a:cubicBezTo>
                    <a:pt x="6942" y="2718"/>
                    <a:pt x="6984" y="2703"/>
                    <a:pt x="7014" y="2673"/>
                  </a:cubicBezTo>
                  <a:cubicBezTo>
                    <a:pt x="7073" y="2613"/>
                    <a:pt x="7073" y="2506"/>
                    <a:pt x="7014" y="2447"/>
                  </a:cubicBezTo>
                  <a:lnTo>
                    <a:pt x="6728" y="2161"/>
                  </a:lnTo>
                  <a:lnTo>
                    <a:pt x="7109" y="1780"/>
                  </a:lnTo>
                  <a:lnTo>
                    <a:pt x="7395" y="2054"/>
                  </a:lnTo>
                  <a:cubicBezTo>
                    <a:pt x="7424" y="2084"/>
                    <a:pt x="7466" y="2099"/>
                    <a:pt x="7508" y="2099"/>
                  </a:cubicBezTo>
                  <a:cubicBezTo>
                    <a:pt x="7549" y="2099"/>
                    <a:pt x="7591" y="2084"/>
                    <a:pt x="7621" y="2054"/>
                  </a:cubicBezTo>
                  <a:cubicBezTo>
                    <a:pt x="7680" y="1994"/>
                    <a:pt x="7680" y="1899"/>
                    <a:pt x="7621" y="1840"/>
                  </a:cubicBezTo>
                  <a:lnTo>
                    <a:pt x="7335" y="1554"/>
                  </a:lnTo>
                  <a:lnTo>
                    <a:pt x="7728" y="1161"/>
                  </a:lnTo>
                  <a:lnTo>
                    <a:pt x="8002" y="1447"/>
                  </a:lnTo>
                  <a:cubicBezTo>
                    <a:pt x="8038" y="1476"/>
                    <a:pt x="8079" y="1491"/>
                    <a:pt x="8119" y="1491"/>
                  </a:cubicBezTo>
                  <a:cubicBezTo>
                    <a:pt x="8160" y="1491"/>
                    <a:pt x="8198" y="1476"/>
                    <a:pt x="8228" y="1447"/>
                  </a:cubicBezTo>
                  <a:cubicBezTo>
                    <a:pt x="8288" y="1387"/>
                    <a:pt x="8288" y="1280"/>
                    <a:pt x="8228" y="1220"/>
                  </a:cubicBezTo>
                  <a:lnTo>
                    <a:pt x="7942" y="947"/>
                  </a:lnTo>
                  <a:lnTo>
                    <a:pt x="8323" y="566"/>
                  </a:lnTo>
                  <a:cubicBezTo>
                    <a:pt x="8459" y="430"/>
                    <a:pt x="8633" y="364"/>
                    <a:pt x="8809" y="364"/>
                  </a:cubicBezTo>
                  <a:close/>
                  <a:moveTo>
                    <a:pt x="1180" y="9245"/>
                  </a:moveTo>
                  <a:lnTo>
                    <a:pt x="1918" y="9995"/>
                  </a:lnTo>
                  <a:lnTo>
                    <a:pt x="1322" y="10591"/>
                  </a:lnTo>
                  <a:cubicBezTo>
                    <a:pt x="1227" y="10698"/>
                    <a:pt x="1108" y="10734"/>
                    <a:pt x="953" y="10734"/>
                  </a:cubicBezTo>
                  <a:cubicBezTo>
                    <a:pt x="477" y="10734"/>
                    <a:pt x="251" y="10174"/>
                    <a:pt x="584" y="9841"/>
                  </a:cubicBezTo>
                  <a:lnTo>
                    <a:pt x="1180" y="9245"/>
                  </a:lnTo>
                  <a:close/>
                  <a:moveTo>
                    <a:pt x="8855" y="0"/>
                  </a:moveTo>
                  <a:cubicBezTo>
                    <a:pt x="8591" y="0"/>
                    <a:pt x="8329" y="101"/>
                    <a:pt x="8133" y="304"/>
                  </a:cubicBezTo>
                  <a:cubicBezTo>
                    <a:pt x="4716" y="3709"/>
                    <a:pt x="4882" y="3530"/>
                    <a:pt x="4692" y="3756"/>
                  </a:cubicBezTo>
                  <a:cubicBezTo>
                    <a:pt x="3394" y="5185"/>
                    <a:pt x="3692" y="5876"/>
                    <a:pt x="2656" y="7221"/>
                  </a:cubicBezTo>
                  <a:cubicBezTo>
                    <a:pt x="2596" y="7305"/>
                    <a:pt x="2608" y="7400"/>
                    <a:pt x="2680" y="7447"/>
                  </a:cubicBezTo>
                  <a:cubicBezTo>
                    <a:pt x="2711" y="7473"/>
                    <a:pt x="2748" y="7486"/>
                    <a:pt x="2785" y="7486"/>
                  </a:cubicBezTo>
                  <a:cubicBezTo>
                    <a:pt x="2833" y="7486"/>
                    <a:pt x="2879" y="7464"/>
                    <a:pt x="2906" y="7424"/>
                  </a:cubicBezTo>
                  <a:cubicBezTo>
                    <a:pt x="3096" y="7162"/>
                    <a:pt x="3263" y="6912"/>
                    <a:pt x="3406" y="6638"/>
                  </a:cubicBezTo>
                  <a:cubicBezTo>
                    <a:pt x="3549" y="7174"/>
                    <a:pt x="3966" y="7614"/>
                    <a:pt x="4501" y="7733"/>
                  </a:cubicBezTo>
                  <a:cubicBezTo>
                    <a:pt x="3382" y="8352"/>
                    <a:pt x="2894" y="9043"/>
                    <a:pt x="2120" y="9757"/>
                  </a:cubicBezTo>
                  <a:lnTo>
                    <a:pt x="1370" y="9007"/>
                  </a:lnTo>
                  <a:lnTo>
                    <a:pt x="2334" y="8043"/>
                  </a:lnTo>
                  <a:cubicBezTo>
                    <a:pt x="2394" y="7983"/>
                    <a:pt x="2394" y="7876"/>
                    <a:pt x="2334" y="7817"/>
                  </a:cubicBezTo>
                  <a:cubicBezTo>
                    <a:pt x="2305" y="7787"/>
                    <a:pt x="2266" y="7772"/>
                    <a:pt x="2227" y="7772"/>
                  </a:cubicBezTo>
                  <a:cubicBezTo>
                    <a:pt x="2189" y="7772"/>
                    <a:pt x="2150" y="7787"/>
                    <a:pt x="2120" y="7817"/>
                  </a:cubicBezTo>
                  <a:lnTo>
                    <a:pt x="334" y="9602"/>
                  </a:lnTo>
                  <a:cubicBezTo>
                    <a:pt x="1" y="9936"/>
                    <a:pt x="1" y="10472"/>
                    <a:pt x="334" y="10805"/>
                  </a:cubicBezTo>
                  <a:cubicBezTo>
                    <a:pt x="494" y="10976"/>
                    <a:pt x="705" y="11059"/>
                    <a:pt x="921" y="11059"/>
                  </a:cubicBezTo>
                  <a:cubicBezTo>
                    <a:pt x="1140" y="11059"/>
                    <a:pt x="1363" y="10973"/>
                    <a:pt x="1537" y="10805"/>
                  </a:cubicBezTo>
                  <a:lnTo>
                    <a:pt x="3323" y="9019"/>
                  </a:lnTo>
                  <a:cubicBezTo>
                    <a:pt x="4335" y="8019"/>
                    <a:pt x="5287" y="7745"/>
                    <a:pt x="5716" y="7531"/>
                  </a:cubicBezTo>
                  <a:cubicBezTo>
                    <a:pt x="6430" y="7221"/>
                    <a:pt x="7061" y="6793"/>
                    <a:pt x="7621" y="6233"/>
                  </a:cubicBezTo>
                  <a:lnTo>
                    <a:pt x="10824" y="3030"/>
                  </a:lnTo>
                  <a:cubicBezTo>
                    <a:pt x="11252" y="2625"/>
                    <a:pt x="11252" y="1971"/>
                    <a:pt x="10847" y="1566"/>
                  </a:cubicBezTo>
                  <a:lnTo>
                    <a:pt x="9585" y="304"/>
                  </a:lnTo>
                  <a:cubicBezTo>
                    <a:pt x="9383" y="101"/>
                    <a:pt x="9118" y="0"/>
                    <a:pt x="8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11077;p80">
            <a:extLst>
              <a:ext uri="{FF2B5EF4-FFF2-40B4-BE49-F238E27FC236}">
                <a16:creationId xmlns:a16="http://schemas.microsoft.com/office/drawing/2014/main" id="{DECE3BAB-57FB-63E9-A7CB-300E02AD4D39}"/>
              </a:ext>
            </a:extLst>
          </p:cNvPr>
          <p:cNvGrpSpPr/>
          <p:nvPr/>
        </p:nvGrpSpPr>
        <p:grpSpPr>
          <a:xfrm>
            <a:off x="4415316" y="2067228"/>
            <a:ext cx="315924" cy="300312"/>
            <a:chOff x="1297654" y="1504481"/>
            <a:chExt cx="349354" cy="362223"/>
          </a:xfrm>
          <a:solidFill>
            <a:schemeClr val="accent6"/>
          </a:solidFill>
        </p:grpSpPr>
        <p:sp>
          <p:nvSpPr>
            <p:cNvPr id="220" name="Google Shape;11078;p80">
              <a:extLst>
                <a:ext uri="{FF2B5EF4-FFF2-40B4-BE49-F238E27FC236}">
                  <a16:creationId xmlns:a16="http://schemas.microsoft.com/office/drawing/2014/main" id="{9403DC90-C106-E8D3-17CD-AAFD2384AC98}"/>
                </a:ext>
              </a:extLst>
            </p:cNvPr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11079;p80">
              <a:extLst>
                <a:ext uri="{FF2B5EF4-FFF2-40B4-BE49-F238E27FC236}">
                  <a16:creationId xmlns:a16="http://schemas.microsoft.com/office/drawing/2014/main" id="{6BDDF5E5-C03F-6A53-504B-E5A10CD9415A}"/>
                </a:ext>
              </a:extLst>
            </p:cNvPr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11080;p80">
              <a:extLst>
                <a:ext uri="{FF2B5EF4-FFF2-40B4-BE49-F238E27FC236}">
                  <a16:creationId xmlns:a16="http://schemas.microsoft.com/office/drawing/2014/main" id="{37B2FEB2-6475-3822-5C4F-D6ECBB02AA89}"/>
                </a:ext>
              </a:extLst>
            </p:cNvPr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CCF00-BA9F-B468-4734-F5DCCEC4D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9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3602181" y="814943"/>
            <a:ext cx="507596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01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02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03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Sensors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04</a:t>
            </a:r>
            <a:r>
              <a:rPr lang="en" sz="1400" dirty="0"/>
              <a:t> </a:t>
            </a:r>
            <a:r>
              <a:rPr lang="en" sz="1400" b="1" dirty="0">
                <a:solidFill>
                  <a:schemeClr val="accent1"/>
                </a:solidFill>
              </a:rPr>
              <a:t>Scripting Language</a:t>
            </a:r>
          </a:p>
          <a:p>
            <a:pPr marL="457200" lvl="1" indent="0" algn="l"/>
            <a:r>
              <a:rPr lang="en" sz="1400" dirty="0"/>
              <a:t>Script Execution Stages</a:t>
            </a:r>
          </a:p>
          <a:p>
            <a:pPr marL="457200" lvl="1" indent="0" algn="l"/>
            <a:r>
              <a:rPr lang="en" sz="1400" dirty="0"/>
              <a:t>Ports &amp; Pins</a:t>
            </a:r>
          </a:p>
          <a:p>
            <a:pPr marL="457200" lvl="1" indent="0" algn="l"/>
            <a:r>
              <a:rPr lang="en" sz="1400" dirty="0"/>
              <a:t>Supported Statements</a:t>
            </a:r>
          </a:p>
          <a:p>
            <a:pPr marL="457200" lvl="1" indent="0" algn="l"/>
            <a:r>
              <a:rPr lang="en" sz="1400" dirty="0"/>
              <a:t>Supported Operators</a:t>
            </a:r>
          </a:p>
          <a:p>
            <a:pPr marL="457200" lvl="1" indent="0" algn="l"/>
            <a:r>
              <a:rPr lang="en-US" sz="1400" dirty="0"/>
              <a:t>Example Script 1</a:t>
            </a:r>
            <a:endParaRPr lang="en" sz="1400" dirty="0"/>
          </a:p>
          <a:p>
            <a:pPr marL="457200" lvl="1" indent="0" algn="l"/>
            <a:r>
              <a:rPr lang="en-US" sz="1400" dirty="0"/>
              <a:t>Example Script 2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05</a:t>
            </a:r>
            <a:r>
              <a:rPr lang="en" sz="1400" dirty="0"/>
              <a:t> D.F.R.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06</a:t>
            </a:r>
            <a:r>
              <a:rPr lang="en" sz="1400" dirty="0"/>
              <a:t> Evaluation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1873973" cy="684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79469D-5726-11F8-C59A-0F5AD6A8C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78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522892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Scripting Language</a:t>
            </a:r>
            <a:endParaRPr sz="32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04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220613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HyperDbg’s </a:t>
            </a:r>
            <a:r>
              <a:rPr lang="en" i="1" dirty="0"/>
              <a:t>dslang</a:t>
            </a:r>
            <a:r>
              <a:rPr lang="en" dirty="0"/>
              <a:t> variation for hardware debugging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62313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raphic 630">
            <a:extLst>
              <a:ext uri="{FF2B5EF4-FFF2-40B4-BE49-F238E27FC236}">
                <a16:creationId xmlns:a16="http://schemas.microsoft.com/office/drawing/2014/main" id="{7B649A21-C6C0-57D3-E7CE-47936570D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6207" y="1437004"/>
            <a:ext cx="4271996" cy="3352735"/>
          </a:xfrm>
          <a:prstGeom prst="rect">
            <a:avLst/>
          </a:prstGeom>
        </p:spPr>
      </p:pic>
      <p:sp>
        <p:nvSpPr>
          <p:cNvPr id="632" name="Google Shape;372;p53">
            <a:extLst>
              <a:ext uri="{FF2B5EF4-FFF2-40B4-BE49-F238E27FC236}">
                <a16:creationId xmlns:a16="http://schemas.microsoft.com/office/drawing/2014/main" id="{9AD1B722-9353-E67E-41A7-435C803FF947}"/>
              </a:ext>
            </a:extLst>
          </p:cNvPr>
          <p:cNvSpPr txBox="1">
            <a:spLocks/>
          </p:cNvSpPr>
          <p:nvPr/>
        </p:nvSpPr>
        <p:spPr>
          <a:xfrm>
            <a:off x="4386550" y="445025"/>
            <a:ext cx="47022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Clr>
                <a:schemeClr val="accent1"/>
              </a:buClr>
              <a:buSzPts val="2400"/>
            </a:pPr>
            <a:r>
              <a:rPr lang="en-US" sz="2400" b="0" dirty="0">
                <a:solidFill>
                  <a:schemeClr val="accent1"/>
                </a:solidFill>
              </a:rPr>
              <a:t>Script Execution Stages</a:t>
            </a:r>
          </a:p>
        </p:txBody>
      </p:sp>
      <p:cxnSp>
        <p:nvCxnSpPr>
          <p:cNvPr id="633" name="Google Shape;373;p53">
            <a:extLst>
              <a:ext uri="{FF2B5EF4-FFF2-40B4-BE49-F238E27FC236}">
                <a16:creationId xmlns:a16="http://schemas.microsoft.com/office/drawing/2014/main" id="{A78551EC-F1DF-F66D-D826-4D4DDFD69F26}"/>
              </a:ext>
            </a:extLst>
          </p:cNvPr>
          <p:cNvCxnSpPr/>
          <p:nvPr/>
        </p:nvCxnSpPr>
        <p:spPr>
          <a:xfrm>
            <a:off x="447425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266;p48">
            <a:extLst>
              <a:ext uri="{FF2B5EF4-FFF2-40B4-BE49-F238E27FC236}">
                <a16:creationId xmlns:a16="http://schemas.microsoft.com/office/drawing/2014/main" id="{90C3C920-AC31-DFA8-575E-616772825D04}"/>
              </a:ext>
            </a:extLst>
          </p:cNvPr>
          <p:cNvSpPr txBox="1">
            <a:spLocks/>
          </p:cNvSpPr>
          <p:nvPr/>
        </p:nvSpPr>
        <p:spPr>
          <a:xfrm>
            <a:off x="4879904" y="915725"/>
            <a:ext cx="3928034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</a:pPr>
            <a:r>
              <a:rPr lang="en-US" dirty="0">
                <a:solidFill>
                  <a:schemeClr val="lt1"/>
                </a:solidFill>
              </a:rPr>
              <a:t>This picture demonstrates the execution of different IR scripts in each stage.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76C7-62EE-3D7B-8AB2-B6EE29668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1733550" y="3413090"/>
            <a:ext cx="5676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h</a:t>
            </a:r>
            <a:r>
              <a:rPr lang="en" dirty="0"/>
              <a:t>wdbg is a new debugger chip generator based on chisel language (scala) &amp; LLVM circt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hwdbg.hyperdbg.org/docs</a:t>
            </a:r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82487" y="319554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729427A2-BBB2-45A6-DECE-79812B34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334756"/>
            <a:ext cx="2571000" cy="15657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AEC1BB-CCC9-B79D-8CF5-49C49D15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71" y="2426970"/>
            <a:ext cx="2682240" cy="3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CF41360C-D33E-71A4-A896-E269E2801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571" y="1368815"/>
            <a:ext cx="747113" cy="747113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AE3CF86-28EC-63F5-03CF-04C13AA5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36" y="1334756"/>
            <a:ext cx="1804175" cy="87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64A44-2C7A-1437-2A7F-F109AB53D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89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1719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Ports &amp; Pins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5" name="Google Shape;9590;p76">
            <a:extLst>
              <a:ext uri="{FF2B5EF4-FFF2-40B4-BE49-F238E27FC236}">
                <a16:creationId xmlns:a16="http://schemas.microsoft.com/office/drawing/2014/main" id="{7F862F6C-9361-AE95-050F-A0105A190D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054015"/>
              </p:ext>
            </p:extLst>
          </p:nvPr>
        </p:nvGraphicFramePr>
        <p:xfrm>
          <a:off x="938500" y="1584176"/>
          <a:ext cx="5293401" cy="2491547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2196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7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50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Registers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Pseudo-registers</a:t>
                      </a:r>
                    </a:p>
                    <a:p>
                      <a:endParaRPr lang="en-US" sz="1100" b="1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96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@hw_pin0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hw_clk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, or $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hw_clock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: 1 or 0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61894254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@hw_pin1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hw_counter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 and, $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hw_clock_edge_counter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6430617"/>
                  </a:ext>
                </a:extLst>
              </a:tr>
              <a:tr h="298824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@hw_pinX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hw_clock_frequency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4945708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@hw_port0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</a:rPr>
                        <a:t>hw_stage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: Stage number of script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7831594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@hw_port1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89962683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@hw_portX</a:t>
                      </a:r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2301295"/>
                  </a:ext>
                </a:extLst>
              </a:tr>
              <a:tr h="248503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E791A8-2725-A92D-B607-C135B33FA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07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1719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Supported Statements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3" name="Google Shape;9189;p75">
            <a:extLst>
              <a:ext uri="{FF2B5EF4-FFF2-40B4-BE49-F238E27FC236}">
                <a16:creationId xmlns:a16="http://schemas.microsoft.com/office/drawing/2014/main" id="{9C81359F-CA76-9705-E81C-CAE6AB917382}"/>
              </a:ext>
            </a:extLst>
          </p:cNvPr>
          <p:cNvGrpSpPr/>
          <p:nvPr/>
        </p:nvGrpSpPr>
        <p:grpSpPr>
          <a:xfrm>
            <a:off x="1149516" y="2446214"/>
            <a:ext cx="5978769" cy="426109"/>
            <a:chOff x="803163" y="1111966"/>
            <a:chExt cx="2447800" cy="203430"/>
          </a:xfrm>
          <a:solidFill>
            <a:schemeClr val="accent1"/>
          </a:solidFill>
        </p:grpSpPr>
        <p:grpSp>
          <p:nvGrpSpPr>
            <p:cNvPr id="24" name="Google Shape;9190;p75">
              <a:extLst>
                <a:ext uri="{FF2B5EF4-FFF2-40B4-BE49-F238E27FC236}">
                  <a16:creationId xmlns:a16="http://schemas.microsoft.com/office/drawing/2014/main" id="{EA4518F5-A05A-07D8-C1D8-12F2690C6FDD}"/>
                </a:ext>
              </a:extLst>
            </p:cNvPr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  <a:grpFill/>
          </p:grpSpPr>
          <p:sp>
            <p:nvSpPr>
              <p:cNvPr id="42" name="Google Shape;9191;p75">
                <a:extLst>
                  <a:ext uri="{FF2B5EF4-FFF2-40B4-BE49-F238E27FC236}">
                    <a16:creationId xmlns:a16="http://schemas.microsoft.com/office/drawing/2014/main" id="{D794DC52-237D-C0E7-EAEA-31CAAF8DFC50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grp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  <p:grpSp>
            <p:nvGrpSpPr>
              <p:cNvPr id="43" name="Google Shape;9192;p75">
                <a:extLst>
                  <a:ext uri="{FF2B5EF4-FFF2-40B4-BE49-F238E27FC236}">
                    <a16:creationId xmlns:a16="http://schemas.microsoft.com/office/drawing/2014/main" id="{0C5E253F-EE39-5017-90FF-228FB2EE9FA2}"/>
                  </a:ext>
                </a:extLst>
              </p:cNvPr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  <a:grpFill/>
            </p:grpSpPr>
            <p:cxnSp>
              <p:nvCxnSpPr>
                <p:cNvPr id="44" name="Google Shape;9193;p75">
                  <a:extLst>
                    <a:ext uri="{FF2B5EF4-FFF2-40B4-BE49-F238E27FC236}">
                      <a16:creationId xmlns:a16="http://schemas.microsoft.com/office/drawing/2014/main" id="{35D2BB2B-B693-259B-0826-767F4D6180AC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5" name="Google Shape;9194;p75">
                  <a:extLst>
                    <a:ext uri="{FF2B5EF4-FFF2-40B4-BE49-F238E27FC236}">
                      <a16:creationId xmlns:a16="http://schemas.microsoft.com/office/drawing/2014/main" id="{F0DFC7A4-CF72-C4A8-24CB-0559BBD24167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2"/>
                    </a:solidFill>
                  </a:endParaRPr>
                </a:p>
              </p:txBody>
            </p:sp>
          </p:grpSp>
        </p:grpSp>
        <p:cxnSp>
          <p:nvCxnSpPr>
            <p:cNvPr id="25" name="Google Shape;9195;p75">
              <a:extLst>
                <a:ext uri="{FF2B5EF4-FFF2-40B4-BE49-F238E27FC236}">
                  <a16:creationId xmlns:a16="http://schemas.microsoft.com/office/drawing/2014/main" id="{30DA1650-9A27-7794-033B-B3190A16CC2E}"/>
                </a:ext>
              </a:extLst>
            </p:cNvPr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9196;p75">
              <a:extLst>
                <a:ext uri="{FF2B5EF4-FFF2-40B4-BE49-F238E27FC236}">
                  <a16:creationId xmlns:a16="http://schemas.microsoft.com/office/drawing/2014/main" id="{7762759D-7058-9712-E019-863C0DB593FD}"/>
                </a:ext>
              </a:extLst>
            </p:cNvPr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grpSp>
          <p:nvGrpSpPr>
            <p:cNvPr id="27" name="Google Shape;9197;p75">
              <a:extLst>
                <a:ext uri="{FF2B5EF4-FFF2-40B4-BE49-F238E27FC236}">
                  <a16:creationId xmlns:a16="http://schemas.microsoft.com/office/drawing/2014/main" id="{A996991E-630B-ACA9-645E-E7A6997533D1}"/>
                </a:ext>
              </a:extLst>
            </p:cNvPr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  <a:grpFill/>
          </p:grpSpPr>
          <p:grpSp>
            <p:nvGrpSpPr>
              <p:cNvPr id="38" name="Google Shape;9198;p75">
                <a:extLst>
                  <a:ext uri="{FF2B5EF4-FFF2-40B4-BE49-F238E27FC236}">
                    <a16:creationId xmlns:a16="http://schemas.microsoft.com/office/drawing/2014/main" id="{5E233AD6-949F-39DD-880B-7A5189E2550D}"/>
                  </a:ext>
                </a:extLst>
              </p:cNvPr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  <a:grpFill/>
            </p:grpSpPr>
            <p:cxnSp>
              <p:nvCxnSpPr>
                <p:cNvPr id="40" name="Google Shape;9199;p75">
                  <a:extLst>
                    <a:ext uri="{FF2B5EF4-FFF2-40B4-BE49-F238E27FC236}">
                      <a16:creationId xmlns:a16="http://schemas.microsoft.com/office/drawing/2014/main" id="{CA943CB9-2D76-769C-BB0C-797A072A0A5C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" name="Google Shape;9200;p75">
                  <a:extLst>
                    <a:ext uri="{FF2B5EF4-FFF2-40B4-BE49-F238E27FC236}">
                      <a16:creationId xmlns:a16="http://schemas.microsoft.com/office/drawing/2014/main" id="{E10DF122-5B51-9F16-19DA-6A273FD2F961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39" name="Google Shape;9201;p75">
                <a:extLst>
                  <a:ext uri="{FF2B5EF4-FFF2-40B4-BE49-F238E27FC236}">
                    <a16:creationId xmlns:a16="http://schemas.microsoft.com/office/drawing/2014/main" id="{31E8897C-30C7-C3D0-877C-B5687A0978F8}"/>
                  </a:ext>
                </a:extLst>
              </p:cNvPr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grp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8" name="Google Shape;9202;p75">
              <a:extLst>
                <a:ext uri="{FF2B5EF4-FFF2-40B4-BE49-F238E27FC236}">
                  <a16:creationId xmlns:a16="http://schemas.microsoft.com/office/drawing/2014/main" id="{6940B436-83D9-6390-FD1D-151D69CC12DF}"/>
                </a:ext>
              </a:extLst>
            </p:cNvPr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  <a:grpFill/>
          </p:grpSpPr>
          <p:grpSp>
            <p:nvGrpSpPr>
              <p:cNvPr id="34" name="Google Shape;9203;p75">
                <a:extLst>
                  <a:ext uri="{FF2B5EF4-FFF2-40B4-BE49-F238E27FC236}">
                    <a16:creationId xmlns:a16="http://schemas.microsoft.com/office/drawing/2014/main" id="{8FDAA20F-8A90-4E49-4D3A-278D08D77610}"/>
                  </a:ext>
                </a:extLst>
              </p:cNvPr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  <a:grpFill/>
            </p:grpSpPr>
            <p:cxnSp>
              <p:nvCxnSpPr>
                <p:cNvPr id="36" name="Google Shape;9204;p75">
                  <a:extLst>
                    <a:ext uri="{FF2B5EF4-FFF2-40B4-BE49-F238E27FC236}">
                      <a16:creationId xmlns:a16="http://schemas.microsoft.com/office/drawing/2014/main" id="{D84427FE-BC43-E777-9241-B428A70BBD1B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7" name="Google Shape;9205;p75">
                  <a:extLst>
                    <a:ext uri="{FF2B5EF4-FFF2-40B4-BE49-F238E27FC236}">
                      <a16:creationId xmlns:a16="http://schemas.microsoft.com/office/drawing/2014/main" id="{8E1E780C-8634-3036-8EF5-77DA55D9D71A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35" name="Google Shape;9206;p75">
                <a:extLst>
                  <a:ext uri="{FF2B5EF4-FFF2-40B4-BE49-F238E27FC236}">
                    <a16:creationId xmlns:a16="http://schemas.microsoft.com/office/drawing/2014/main" id="{31032864-00CB-7483-87A8-C9B24792C44C}"/>
                  </a:ext>
                </a:extLst>
              </p:cNvPr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grp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9" name="Google Shape;9207;p75">
              <a:extLst>
                <a:ext uri="{FF2B5EF4-FFF2-40B4-BE49-F238E27FC236}">
                  <a16:creationId xmlns:a16="http://schemas.microsoft.com/office/drawing/2014/main" id="{2E8E91DD-417F-958A-59CC-D1EEAB6F65D1}"/>
                </a:ext>
              </a:extLst>
            </p:cNvPr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  <a:grpFill/>
          </p:grpSpPr>
          <p:grpSp>
            <p:nvGrpSpPr>
              <p:cNvPr id="30" name="Google Shape;9208;p75">
                <a:extLst>
                  <a:ext uri="{FF2B5EF4-FFF2-40B4-BE49-F238E27FC236}">
                    <a16:creationId xmlns:a16="http://schemas.microsoft.com/office/drawing/2014/main" id="{F7194126-3B6C-AFE9-7129-DA2BE7A3D5E9}"/>
                  </a:ext>
                </a:extLst>
              </p:cNvPr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  <a:grpFill/>
            </p:grpSpPr>
            <p:cxnSp>
              <p:nvCxnSpPr>
                <p:cNvPr id="32" name="Google Shape;9209;p75">
                  <a:extLst>
                    <a:ext uri="{FF2B5EF4-FFF2-40B4-BE49-F238E27FC236}">
                      <a16:creationId xmlns:a16="http://schemas.microsoft.com/office/drawing/2014/main" id="{1C833483-446B-DEEA-B2A0-1387BE3879C6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3" name="Google Shape;9210;p75">
                  <a:extLst>
                    <a:ext uri="{FF2B5EF4-FFF2-40B4-BE49-F238E27FC236}">
                      <a16:creationId xmlns:a16="http://schemas.microsoft.com/office/drawing/2014/main" id="{19C18925-6EF7-1A5A-4D02-61E3CF5C85C7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2"/>
                    </a:solidFill>
                  </a:endParaRPr>
                </a:p>
              </p:txBody>
            </p:sp>
          </p:grpSp>
          <p:sp>
            <p:nvSpPr>
              <p:cNvPr id="31" name="Google Shape;9211;p75">
                <a:extLst>
                  <a:ext uri="{FF2B5EF4-FFF2-40B4-BE49-F238E27FC236}">
                    <a16:creationId xmlns:a16="http://schemas.microsoft.com/office/drawing/2014/main" id="{130FDF46-C344-9995-429C-3FD1E7EBC4E7}"/>
                  </a:ext>
                </a:extLst>
              </p:cNvPr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grp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5CE64C6-8492-4FBE-E57C-3076F82E447A}"/>
              </a:ext>
            </a:extLst>
          </p:cNvPr>
          <p:cNvSpPr txBox="1"/>
          <p:nvPr/>
        </p:nvSpPr>
        <p:spPr>
          <a:xfrm>
            <a:off x="6587358" y="2109562"/>
            <a:ext cx="11586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cap="none" dirty="0">
                <a:solidFill>
                  <a:schemeClr val="bg2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Functions</a:t>
            </a:r>
            <a:endParaRPr lang="en-US" sz="1200" b="1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570995-E951-B094-6578-240A55A4E7D8}"/>
              </a:ext>
            </a:extLst>
          </p:cNvPr>
          <p:cNvSpPr txBox="1"/>
          <p:nvPr/>
        </p:nvSpPr>
        <p:spPr>
          <a:xfrm>
            <a:off x="211016" y="2102780"/>
            <a:ext cx="21531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bg2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Memory Modification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11D013-6938-B587-843B-F75A5E2ABD9D}"/>
              </a:ext>
            </a:extLst>
          </p:cNvPr>
          <p:cNvSpPr txBox="1"/>
          <p:nvPr/>
        </p:nvSpPr>
        <p:spPr>
          <a:xfrm>
            <a:off x="2486054" y="2102779"/>
            <a:ext cx="30749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bg2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Register and Variable Assignment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00A853-07DF-FE46-659C-642133429636}"/>
              </a:ext>
            </a:extLst>
          </p:cNvPr>
          <p:cNvSpPr txBox="1"/>
          <p:nvPr/>
        </p:nvSpPr>
        <p:spPr>
          <a:xfrm>
            <a:off x="1426699" y="2986923"/>
            <a:ext cx="22728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bg2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External Argument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07860B-FE23-A6E4-04D9-12B84E53E1D0}"/>
              </a:ext>
            </a:extLst>
          </p:cNvPr>
          <p:cNvSpPr txBox="1"/>
          <p:nvPr/>
        </p:nvSpPr>
        <p:spPr>
          <a:xfrm>
            <a:off x="4158112" y="2986923"/>
            <a:ext cx="2163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bg2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Conditional Statements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C62026-6906-A962-BAF3-935B4A9B2783}"/>
              </a:ext>
            </a:extLst>
          </p:cNvPr>
          <p:cNvSpPr txBox="1"/>
          <p:nvPr/>
        </p:nvSpPr>
        <p:spPr>
          <a:xfrm>
            <a:off x="1486536" y="3411523"/>
            <a:ext cx="21531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Arguments as $arg0, $arg1, etc.</a:t>
            </a:r>
            <a:endParaRPr lang="en-US" sz="1100" i="0" u="none" strike="noStrike" cap="none" dirty="0">
              <a:solidFill>
                <a:schemeClr val="bg1"/>
              </a:solidFill>
              <a:latin typeface="Montserrat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751DC0-A4BC-5592-8133-71AA92234100}"/>
              </a:ext>
            </a:extLst>
          </p:cNvPr>
          <p:cNvSpPr txBox="1"/>
          <p:nvPr/>
        </p:nvSpPr>
        <p:spPr>
          <a:xfrm>
            <a:off x="4158112" y="3411523"/>
            <a:ext cx="21531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if, else,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elsif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 statements</a:t>
            </a:r>
            <a:endParaRPr lang="en-US" sz="1100" i="0" u="none" strike="noStrike" cap="none" dirty="0">
              <a:solidFill>
                <a:schemeClr val="bg1"/>
              </a:solidFill>
              <a:latin typeface="Montserrat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CE5F4F-793F-009E-F942-C50EBF2583D9}"/>
              </a:ext>
            </a:extLst>
          </p:cNvPr>
          <p:cNvSpPr txBox="1"/>
          <p:nvPr/>
        </p:nvSpPr>
        <p:spPr>
          <a:xfrm>
            <a:off x="2563107" y="1672526"/>
            <a:ext cx="29677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Changing pins and ports (registers) and assign to variables</a:t>
            </a:r>
            <a:endParaRPr lang="en-US" sz="1100" i="0" u="none" strike="noStrike" cap="none" dirty="0">
              <a:solidFill>
                <a:schemeClr val="bg1"/>
              </a:solidFill>
              <a:latin typeface="Montserrat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172CEC-6C33-5BCF-351A-516125F9E253}"/>
              </a:ext>
            </a:extLst>
          </p:cNvPr>
          <p:cNvSpPr txBox="1"/>
          <p:nvPr/>
        </p:nvSpPr>
        <p:spPr>
          <a:xfrm>
            <a:off x="84279" y="1807943"/>
            <a:ext cx="2440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Modifying the BRAM memory</a:t>
            </a:r>
            <a:endParaRPr lang="en-US" sz="1100" i="0" u="none" strike="noStrike" cap="none" dirty="0">
              <a:solidFill>
                <a:schemeClr val="bg1"/>
              </a:solidFill>
              <a:latin typeface="Montserrat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AE6223-9250-8036-2E50-0FE1D6D81351}"/>
              </a:ext>
            </a:extLst>
          </p:cNvPr>
          <p:cNvSpPr txBox="1"/>
          <p:nvPr/>
        </p:nvSpPr>
        <p:spPr>
          <a:xfrm>
            <a:off x="5908134" y="1800427"/>
            <a:ext cx="2440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  <a:ea typeface="Calibri"/>
                <a:cs typeface="Calibri"/>
                <a:sym typeface="Calibri"/>
              </a:rPr>
              <a:t>Defining custom function</a:t>
            </a:r>
            <a:endParaRPr lang="en-US" sz="1100" i="0" u="none" strike="noStrike" cap="none" dirty="0">
              <a:solidFill>
                <a:schemeClr val="bg1"/>
              </a:solidFill>
              <a:latin typeface="Montserrat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915FD2-338A-2B4E-4693-B2F0F5F567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1719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Supported Operators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5" name="Google Shape;9590;p76">
            <a:extLst>
              <a:ext uri="{FF2B5EF4-FFF2-40B4-BE49-F238E27FC236}">
                <a16:creationId xmlns:a16="http://schemas.microsoft.com/office/drawing/2014/main" id="{7F862F6C-9361-AE95-050F-A0105A190D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1892679"/>
              </p:ext>
            </p:extLst>
          </p:nvPr>
        </p:nvGraphicFramePr>
        <p:xfrm>
          <a:off x="1086338" y="1026659"/>
          <a:ext cx="4954954" cy="3850143"/>
        </p:xfrm>
        <a:graphic>
          <a:graphicData uri="http://schemas.openxmlformats.org/drawingml/2006/table">
            <a:tbl>
              <a:tblPr>
                <a:noFill/>
                <a:tableStyleId>{96C47FAE-C8EF-425F-8DD5-71E52A92AB28}</a:tableStyleId>
              </a:tblPr>
              <a:tblGrid>
                <a:gridCol w="2921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013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Precedence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Operators</a:t>
                      </a:r>
                    </a:p>
                  </a:txBody>
                  <a:tcPr anchor="ctr">
                    <a:lnL w="9525" cap="flat" cmpd="sng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Parentheses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( 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894254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Unary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-, +, ~, &amp;, 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430617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Arithmetic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*, /, 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457083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Arithmetic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+, 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831594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Shift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&gt;&gt;, &lt;&lt;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962683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Comparison Operators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&gt;=, &lt;=, &gt;, ==, 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301295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Bitwise AND Operator</a:t>
                      </a:r>
                    </a:p>
                  </a:txBody>
                  <a:tcPr anchor="ctr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&amp;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F819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F8195">
                          <a:alpha val="0"/>
                        </a:srgbClr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454422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Bitwise XOR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^</a:t>
                      </a:r>
                    </a:p>
                  </a:txBody>
                  <a:tcPr anchor="ctr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Logical AND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&amp;&amp;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589324"/>
                  </a:ext>
                </a:extLst>
              </a:tr>
              <a:tr h="350013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Logical OR Operator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||</a:t>
                      </a:r>
                    </a:p>
                  </a:txBody>
                  <a:tcPr anchor="ctr">
                    <a:lnL w="9525" cap="flat" cmpd="sng">
                      <a:solidFill>
                        <a:srgbClr val="869F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B8123-90C1-D6E3-49A8-C602DEBA7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11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1719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Example Script 1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E5EEB9-432E-ACA1-5C75-2EC8B392E263}"/>
              </a:ext>
            </a:extLst>
          </p:cNvPr>
          <p:cNvSpPr txBox="1"/>
          <p:nvPr/>
        </p:nvSpPr>
        <p:spPr>
          <a:xfrm>
            <a:off x="1026200" y="1259602"/>
            <a:ext cx="5249554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{</a:t>
            </a:r>
          </a:p>
          <a:p>
            <a:endParaRPr lang="en-US" sz="1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(@hw_port5 == 55)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(“@hw_port5 is equal to 0x55\n");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(@hw_port5 == 66)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(“@hw_port5 is equal to 0x66\n");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(@hw_port5 == 77)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(“@hw_port5 is equal to 0x77\n");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else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(“@hw_port5 is not equal to 0x55, 0x66, 	0x77. It is equal to %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llx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@hw_port5);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198F-5B57-4441-73C7-5F4D71648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16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1719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Example Script 2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E5EEB9-432E-ACA1-5C75-2EC8B392E263}"/>
              </a:ext>
            </a:extLst>
          </p:cNvPr>
          <p:cNvSpPr txBox="1"/>
          <p:nvPr/>
        </p:nvSpPr>
        <p:spPr>
          <a:xfrm>
            <a:off x="1026200" y="1040771"/>
            <a:ext cx="6695400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my_func1(int var1)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var1 + 1;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("my_func1 %d\n", result);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result;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my_func2(int var1)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var1 * 2;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("my_func2 %d\n", result);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result;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my_func3(int var1)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my_func1(var1) + my_func2(var1);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("my_func3 %d\n", result);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result;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("%d\n", my_func3(2));</a:t>
            </a:r>
          </a:p>
          <a:p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21F4A-39B1-B79A-4FF2-9AFE34B78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9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3602181" y="814943"/>
            <a:ext cx="507596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01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02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03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Sensors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04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Scripting Language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05</a:t>
            </a:r>
            <a:r>
              <a:rPr lang="en" sz="1400" dirty="0"/>
              <a:t> </a:t>
            </a:r>
            <a:r>
              <a:rPr lang="en" sz="1400" b="1" dirty="0">
                <a:solidFill>
                  <a:schemeClr val="accent1"/>
                </a:solidFill>
              </a:rPr>
              <a:t>D.F.R.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Key (must-have) Software Debugger Features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Debugging Hardware Like Software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Software Stepping in Hardware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Anomaly Definition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Fuzzing &amp; Fault-Injection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06</a:t>
            </a:r>
            <a:r>
              <a:rPr lang="en" sz="1400" dirty="0"/>
              <a:t> Evaluation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1873973" cy="684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B5B39-5CCB-408C-251D-C60D6D8CC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99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522892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D.F.R.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05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220613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Debugging, Fuzzing, Reversing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85338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4" y="1373325"/>
            <a:ext cx="3425825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(must-have) Software Debugger Features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4" y="2670075"/>
            <a:ext cx="3650518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400" dirty="0">
                <a:solidFill>
                  <a:schemeClr val="lt1"/>
                </a:solidFill>
              </a:rPr>
              <a:t>Reading/Writing Memory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dirty="0">
                <a:solidFill>
                  <a:schemeClr val="lt1"/>
                </a:solidFill>
              </a:rPr>
              <a:t>Inspecting/Modifying Registers Values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dirty="0">
                <a:solidFill>
                  <a:schemeClr val="lt1"/>
                </a:solidFill>
              </a:rPr>
              <a:t>Stepping Through Instructions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dirty="0">
                <a:solidFill>
                  <a:schemeClr val="lt1"/>
                </a:solidFill>
              </a:rPr>
              <a:t>Putting Breakpoints and Pausing The Debuggee</a:t>
            </a:r>
          </a:p>
          <a:p>
            <a:pPr marL="285750" indent="-285750">
              <a:spcAft>
                <a:spcPts val="1600"/>
              </a:spcAft>
            </a:pPr>
            <a:endParaRPr lang="en-US" sz="1400" dirty="0">
              <a:solidFill>
                <a:schemeClr val="lt1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-US" sz="1400" dirty="0">
              <a:solidFill>
                <a:schemeClr val="lt1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-US" sz="1400" dirty="0">
              <a:solidFill>
                <a:schemeClr val="lt1"/>
              </a:solidFill>
            </a:endParaRP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>
          <a:blip r:embed="rId3"/>
          <a:srcRect l="23471" r="23471"/>
          <a:stretch/>
        </p:blipFill>
        <p:spPr>
          <a:xfrm>
            <a:off x="-255997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7FC62-2D1D-EA85-E45F-FE36842BF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63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20144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Debugging Hardware Like Software</a:t>
            </a:r>
            <a:endParaRPr dirty="0"/>
          </a:p>
        </p:txBody>
      </p:sp>
      <p:cxnSp>
        <p:nvCxnSpPr>
          <p:cNvPr id="1956" name="Google Shape;1956;p54"/>
          <p:cNvCxnSpPr>
            <a:cxnSpLocks/>
          </p:cNvCxnSpPr>
          <p:nvPr/>
        </p:nvCxnSpPr>
        <p:spPr>
          <a:xfrm>
            <a:off x="533400" y="2859300"/>
            <a:ext cx="786245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483116" y="2235103"/>
            <a:ext cx="1613003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Logic Analyzer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427635" y="3046741"/>
            <a:ext cx="1723966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Reading/Writing Memory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410795" y="1882991"/>
            <a:ext cx="2489476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</a:rPr>
              <a:t>Emulation of Instruction Stepping by Controlling Clock Signal</a:t>
            </a:r>
            <a:br>
              <a:rPr lang="en-US" sz="1400" dirty="0">
                <a:solidFill>
                  <a:schemeClr val="lt1"/>
                </a:solidFill>
              </a:rPr>
            </a:br>
            <a:br>
              <a:rPr lang="en-US" sz="1400" dirty="0">
                <a:solidFill>
                  <a:schemeClr val="lt1"/>
                </a:solidFill>
              </a:rPr>
            </a:br>
            <a:br>
              <a:rPr lang="en-US" sz="1400" dirty="0">
                <a:solidFill>
                  <a:schemeClr val="lt1"/>
                </a:solidFill>
              </a:rPr>
            </a:b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648211" y="3046741"/>
            <a:ext cx="2025338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</a:rPr>
              <a:t>Stepping Through Instructions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272863" y="2023486"/>
            <a:ext cx="2137932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Inspecting/Modifying Registers Values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395631" y="3061141"/>
            <a:ext cx="1892395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Signal Inspection and Modification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811209" y="1852808"/>
            <a:ext cx="2086345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</a:rPr>
              <a:t>Putting Breakpoints and Pausing The Debuggee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748863" y="3087104"/>
            <a:ext cx="2211035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lt1"/>
                </a:solidFill>
              </a:rPr>
              <a:t>Cutting The Signals Based on Conditions</a:t>
            </a:r>
            <a:br>
              <a:rPr lang="en-US" sz="1400" dirty="0">
                <a:solidFill>
                  <a:schemeClr val="lt1"/>
                </a:solidFill>
              </a:rPr>
            </a:b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180868" y="274617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233080" y="275919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584670" y="2748886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636882" y="2748886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42E8E-48B6-6C29-3866-01E92F5A5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038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Software Stepping in Hardware</a:t>
            </a:r>
            <a:endParaRPr dirty="0"/>
          </a:p>
        </p:txBody>
      </p:sp>
      <p:sp>
        <p:nvSpPr>
          <p:cNvPr id="2180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5045340" y="1581641"/>
            <a:ext cx="3872013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Once we can control the clock signal, we are able to see and modify I/O ports at each cycle.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The next rising-edge clock will be inserted once the introspection/modification is done.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Not possible in chips with internal clock sources.</a:t>
            </a:r>
            <a:endParaRPr dirty="0"/>
          </a:p>
        </p:txBody>
      </p:sp>
      <p:cxnSp>
        <p:nvCxnSpPr>
          <p:cNvPr id="2181" name="Google Shape;218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75" y="163483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707177" y="163483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956" y="2620891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638" y="3541975"/>
            <a:ext cx="3800201" cy="8781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F013D-9A43-A714-BBF9-93E834C23A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3602181" y="814943"/>
            <a:ext cx="507596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01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02</a:t>
            </a:r>
            <a:r>
              <a:rPr lang="en" sz="1400" dirty="0"/>
              <a:t>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03</a:t>
            </a:r>
            <a:r>
              <a:rPr lang="en" sz="1400" dirty="0"/>
              <a:t> Sensors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04</a:t>
            </a:r>
            <a:r>
              <a:rPr lang="en" sz="1400" dirty="0"/>
              <a:t> Scripting Language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05</a:t>
            </a:r>
            <a:r>
              <a:rPr lang="en" sz="1400" dirty="0"/>
              <a:t> D.F.R.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06</a:t>
            </a:r>
            <a:r>
              <a:rPr lang="en" sz="1400" dirty="0"/>
              <a:t> Evaluation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1873973" cy="684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F9E45-7931-012B-AFED-5BACE97C4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Anomaly Definition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002657" y="2127117"/>
            <a:ext cx="310042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Anomalies In Expected Functionalities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116628" y="2812017"/>
            <a:ext cx="298645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occur when the device fails to compute the correct output due to specific inputs, detectable through emulation.</a:t>
            </a:r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763433" y="2135664"/>
            <a:ext cx="285586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Anomalies Based On Sensors Indications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688045" y="2812017"/>
            <a:ext cx="300663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Sensors can indicate anomalies through abnormal state changes, signaling potential internal issues in the chip.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527568" y="274804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055464" y="274804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" name="Google Shape;2108;p63">
            <a:extLst>
              <a:ext uri="{FF2B5EF4-FFF2-40B4-BE49-F238E27FC236}">
                <a16:creationId xmlns:a16="http://schemas.microsoft.com/office/drawing/2014/main" id="{DE45E338-87F1-EE05-820C-D3C9D06E0575}"/>
              </a:ext>
            </a:extLst>
          </p:cNvPr>
          <p:cNvCxnSpPr/>
          <p:nvPr/>
        </p:nvCxnSpPr>
        <p:spPr>
          <a:xfrm>
            <a:off x="4470403" y="1433314"/>
            <a:ext cx="0" cy="29649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A8957-911D-296E-5704-72A266BFE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20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Fuzzing &amp; Fault-Injection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1077905" y="2739425"/>
            <a:ext cx="1819200" cy="181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60"/>
          <p:cNvSpPr txBox="1">
            <a:spLocks noGrp="1"/>
          </p:cNvSpPr>
          <p:nvPr>
            <p:ph type="title" idx="4294967295"/>
          </p:nvPr>
        </p:nvSpPr>
        <p:spPr>
          <a:xfrm>
            <a:off x="657638" y="2983357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</a:rPr>
              <a:t>Cut Singal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1194906" y="3389707"/>
            <a:ext cx="1585188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Remove signal at different random stages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3279750" y="1606525"/>
            <a:ext cx="2584500" cy="258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60"/>
          <p:cNvSpPr txBox="1">
            <a:spLocks noGrp="1"/>
          </p:cNvSpPr>
          <p:nvPr>
            <p:ph type="title" idx="4294967295"/>
          </p:nvPr>
        </p:nvSpPr>
        <p:spPr>
          <a:xfrm>
            <a:off x="3303195" y="1888071"/>
            <a:ext cx="25845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accent6"/>
                </a:solidFill>
              </a:rPr>
              <a:t>Fuzzing</a:t>
            </a:r>
            <a:endParaRPr sz="3500" dirty="0">
              <a:solidFill>
                <a:schemeClr val="accent6"/>
              </a:solidFill>
            </a:endParaRPr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3564036" y="2585409"/>
            <a:ext cx="2003764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accent6"/>
                </a:solidFill>
              </a:rPr>
              <a:t>Providing random software generated data and observe the output</a:t>
            </a:r>
            <a:endParaRPr sz="1600" dirty="0">
              <a:solidFill>
                <a:schemeClr val="accent6"/>
              </a:solidFill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6246905" y="1319200"/>
            <a:ext cx="1819200" cy="181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60"/>
          <p:cNvSpPr txBox="1">
            <a:spLocks noGrp="1"/>
          </p:cNvSpPr>
          <p:nvPr>
            <p:ph type="title" idx="4294967295"/>
          </p:nvPr>
        </p:nvSpPr>
        <p:spPr>
          <a:xfrm>
            <a:off x="6171680" y="1580866"/>
            <a:ext cx="1969649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6"/>
                </a:solidFill>
              </a:rPr>
              <a:t>Change Clock domain</a:t>
            </a:r>
            <a:endParaRPr sz="1600" dirty="0">
              <a:solidFill>
                <a:schemeClr val="accent6"/>
              </a:solidFill>
            </a:endParaRPr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397354" y="2121371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Using PWM with different duty cycles</a:t>
            </a:r>
            <a:endParaRPr sz="1400" dirty="0">
              <a:solidFill>
                <a:schemeClr val="accent6"/>
              </a:solidFill>
            </a:endParaRPr>
          </a:p>
        </p:txBody>
      </p:sp>
      <p:cxnSp>
        <p:nvCxnSpPr>
          <p:cNvPr id="2063" name="Google Shape;2063;p60"/>
          <p:cNvCxnSpPr>
            <a:stCxn id="2060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stCxn id="2057" idx="4"/>
          </p:cNvCxnSpPr>
          <p:nvPr/>
        </p:nvCxnSpPr>
        <p:spPr>
          <a:xfrm>
            <a:off x="4572000" y="4191025"/>
            <a:ext cx="0" cy="1362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stCxn id="2054" idx="4"/>
          </p:cNvCxnSpPr>
          <p:nvPr/>
        </p:nvCxnSpPr>
        <p:spPr>
          <a:xfrm>
            <a:off x="1987505" y="4558625"/>
            <a:ext cx="0" cy="712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6CA880-1A47-D4B7-1BF4-F31A9B7A1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3602181" y="814943"/>
            <a:ext cx="507596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01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02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03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Sensors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04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Scripting Language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05</a:t>
            </a:r>
            <a:r>
              <a:rPr lang="en" sz="1400" dirty="0"/>
              <a:t> </a:t>
            </a:r>
            <a:r>
              <a:rPr lang="en" sz="1400" dirty="0">
                <a:solidFill>
                  <a:schemeClr val="bg1"/>
                </a:solidFill>
              </a:rPr>
              <a:t>D.F.R.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06</a:t>
            </a:r>
            <a:r>
              <a:rPr lang="en" sz="1400" dirty="0"/>
              <a:t> </a:t>
            </a:r>
            <a:r>
              <a:rPr lang="en" sz="1400" b="1" dirty="0">
                <a:solidFill>
                  <a:schemeClr val="accent1"/>
                </a:solidFill>
              </a:rPr>
              <a:t>Evaluation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</a:t>
            </a:r>
            <a:r>
              <a:rPr lang="en" sz="1400" dirty="0">
                <a:solidFill>
                  <a:schemeClr val="bg1"/>
                </a:solidFill>
              </a:rPr>
              <a:t>slang vs. TSM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bg1"/>
                </a:solidFill>
              </a:rPr>
              <a:t>Source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1873973" cy="684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C09A1-13DC-C821-8540-F068C3E0CB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18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522892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06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220613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hwdbg debugger chip generator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20533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038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dslang vs TSM</a:t>
            </a:r>
            <a:endParaRPr dirty="0"/>
          </a:p>
        </p:txBody>
      </p:sp>
      <p:cxnSp>
        <p:nvCxnSpPr>
          <p:cNvPr id="2181" name="Google Shape;218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/>
          <p:cNvGraphicFramePr/>
          <p:nvPr>
            <p:extLst>
              <p:ext uri="{D42A27DB-BD31-4B8C-83A1-F6EECF244321}">
                <p14:modId xmlns:p14="http://schemas.microsoft.com/office/powerpoint/2010/main" val="3531848736"/>
              </p:ext>
            </p:extLst>
          </p:nvPr>
        </p:nvGraphicFramePr>
        <p:xfrm>
          <a:off x="614705" y="704317"/>
          <a:ext cx="7914589" cy="4270256"/>
        </p:xfrm>
        <a:graphic>
          <a:graphicData uri="http://schemas.openxmlformats.org/drawingml/2006/table">
            <a:tbl>
              <a:tblPr>
                <a:noFill/>
                <a:tableStyleId>{96C47FAE-C8EF-425F-8DD5-71E52A92AB28}</a:tableStyleId>
              </a:tblPr>
              <a:tblGrid>
                <a:gridCol w="365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9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2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2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hwdbg (</a:t>
                      </a:r>
                      <a:r>
                        <a:rPr lang="en" sz="800" i="1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dslang</a:t>
                      </a:r>
                      <a:r>
                        <a:rPr lang="en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Xilinx ILA (TSM)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2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Can act as a logic analyzer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2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Speed comparison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Slower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Faster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Can trigger an event (e.g., a breakpoint)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2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Has debugging sensors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195638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Can modify signals on the fly (configurable)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212840"/>
                  </a:ext>
                </a:extLst>
              </a:tr>
              <a:tr h="2842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Can interpret complex computations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558265"/>
                  </a:ext>
                </a:extLst>
              </a:tr>
              <a:tr h="2842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Supports on-the-fly configuration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662577"/>
                  </a:ext>
                </a:extLst>
              </a:tr>
              <a:tr h="2842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Notify the debugger without triggering event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631806"/>
                  </a:ext>
                </a:extLst>
              </a:tr>
              <a:tr h="2842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Supports software stepping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047192"/>
                  </a:ext>
                </a:extLst>
              </a:tr>
              <a:tr h="2842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Simplicity of state machine scripting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Simpler, software-like scripting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More complex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651017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Can perform stepping fault-injection and signal manipulation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39489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Can perform active debugging (producing fuzzing signals)</a:t>
                      </a:r>
                      <a:endParaRPr sz="800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8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25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1F307-188A-236F-CEE7-86CE8AACF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94369" y="4767263"/>
            <a:ext cx="2057400" cy="274637"/>
          </a:xfrm>
        </p:spPr>
        <p:txBody>
          <a:bodyPr/>
          <a:lstStyle/>
          <a:p>
            <a:fld id="{A63DF5B8-141E-4F99-8F8F-A402A68B1E9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7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929476" y="436183"/>
            <a:ext cx="8214523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hwdbg is available at:</a:t>
            </a:r>
            <a:br>
              <a:rPr lang="en" dirty="0"/>
            </a:br>
            <a:r>
              <a:rPr lang="en-US" sz="2000" dirty="0"/>
              <a:t>https://github.com/HyperDbg/hwdbg</a:t>
            </a:r>
            <a:endParaRPr dirty="0"/>
          </a:p>
        </p:txBody>
      </p:sp>
      <p:cxnSp>
        <p:nvCxnSpPr>
          <p:cNvPr id="260" name="Google Shape;26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Questions</a:t>
            </a:r>
            <a:endParaRPr sz="5400"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Any questions?</a:t>
            </a:r>
            <a:endParaRPr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79597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0" y="1605514"/>
            <a:ext cx="506029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Mail:         sina@hyperdbg.org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Twitter:   @Intel80x86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Blog:        rayanfam.com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https://github.com/orgs/HyperDbg/discussions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92219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3602181" y="814943"/>
            <a:ext cx="507596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01</a:t>
            </a:r>
            <a:r>
              <a:rPr lang="en" sz="1400" dirty="0"/>
              <a:t> </a:t>
            </a:r>
            <a:r>
              <a:rPr lang="en" sz="1400" b="1" dirty="0">
                <a:solidFill>
                  <a:schemeClr val="accent1"/>
                </a:solidFill>
              </a:rPr>
              <a:t>Introduction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" sz="1200" dirty="0"/>
              <a:t>What is HyperDbg?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" sz="1200" dirty="0"/>
              <a:t>Main Motivation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" sz="1200" dirty="0"/>
              <a:t>Key Contributions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" sz="1200" dirty="0"/>
              <a:t>Software, Hardware Platform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" sz="1200" dirty="0"/>
              <a:t>Key Features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" sz="1200" dirty="0"/>
              <a:t>Debugging Modes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02</a:t>
            </a:r>
            <a:r>
              <a:rPr lang="en" sz="1400" dirty="0"/>
              <a:t>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03</a:t>
            </a:r>
            <a:r>
              <a:rPr lang="en" sz="1400" dirty="0"/>
              <a:t> Sensors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04</a:t>
            </a:r>
            <a:r>
              <a:rPr lang="en" sz="1400" dirty="0"/>
              <a:t> Scripting Language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05</a:t>
            </a:r>
            <a:r>
              <a:rPr lang="en" sz="1400" dirty="0"/>
              <a:t> D.F.R.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06</a:t>
            </a:r>
            <a:r>
              <a:rPr lang="en" sz="1400" dirty="0"/>
              <a:t> Evaluation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1873973" cy="684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88BDA-9E63-0AA1-4AAB-5BA7307E1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37242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3220613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motivation behind creating a new debugger 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HyperDbg?</a:t>
            </a:r>
            <a:endParaRPr dirty="0"/>
          </a:p>
        </p:txBody>
      </p:sp>
      <p:sp>
        <p:nvSpPr>
          <p:cNvPr id="2130" name="Google Shape;2130;p65"/>
          <p:cNvSpPr txBox="1">
            <a:spLocks noGrp="1"/>
          </p:cNvSpPr>
          <p:nvPr>
            <p:ph type="subTitle" idx="1"/>
          </p:nvPr>
        </p:nvSpPr>
        <p:spPr>
          <a:xfrm>
            <a:off x="704160" y="1140762"/>
            <a:ext cx="4347818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/>
              <a:t>HyperDbg</a:t>
            </a:r>
            <a:r>
              <a:rPr lang="en-US" sz="1700" dirty="0"/>
              <a:t> is an open-source platform that brings debugging infrastructures like hypervisor-assisted, user-mode, and kernel-mode debuggers mainly with a focus on using modern hardware technologies for </a:t>
            </a:r>
            <a:r>
              <a:rPr lang="en-US" sz="1700" b="1" dirty="0"/>
              <a:t>analyzing</a:t>
            </a:r>
            <a:r>
              <a:rPr lang="en-US" sz="1700" dirty="0"/>
              <a:t>, </a:t>
            </a:r>
            <a:r>
              <a:rPr lang="en-US" sz="1700" b="1" dirty="0"/>
              <a:t>fuzzing</a:t>
            </a:r>
            <a:r>
              <a:rPr lang="en-US" sz="1700" dirty="0"/>
              <a:t>, and </a:t>
            </a:r>
            <a:r>
              <a:rPr lang="en-US" sz="1700" b="1" dirty="0"/>
              <a:t>reversing</a:t>
            </a:r>
            <a:r>
              <a:rPr lang="en-US" sz="1700" dirty="0"/>
              <a:t>.</a:t>
            </a:r>
            <a:endParaRPr sz="1700" dirty="0"/>
          </a:p>
        </p:txBody>
      </p:sp>
      <p:grpSp>
        <p:nvGrpSpPr>
          <p:cNvPr id="2131" name="Google Shape;2131;p65"/>
          <p:cNvGrpSpPr/>
          <p:nvPr/>
        </p:nvGrpSpPr>
        <p:grpSpPr>
          <a:xfrm>
            <a:off x="5051978" y="1013376"/>
            <a:ext cx="2556300" cy="3203872"/>
            <a:chOff x="3779900" y="1733725"/>
            <a:chExt cx="1636950" cy="2245975"/>
          </a:xfrm>
        </p:grpSpPr>
        <p:sp>
          <p:nvSpPr>
            <p:cNvPr id="2132" name="Google Shape;2132;p65"/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6" name="Google Shape;2136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0747FCB-9B9C-4E16-1509-81E6D5B778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t="25833" r="18444" b="9862"/>
          <a:stretch/>
        </p:blipFill>
        <p:spPr>
          <a:xfrm rot="2813902">
            <a:off x="-1079981" y="3189240"/>
            <a:ext cx="3379502" cy="2799124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79551-A8B3-FFC4-7ADA-B80B60460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" r="1640"/>
          <a:stretch/>
        </p:blipFill>
        <p:spPr>
          <a:xfrm>
            <a:off x="5263674" y="1333025"/>
            <a:ext cx="2134819" cy="25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7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607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Motivation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174775"/>
            <a:ext cx="3646802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The key intuition behind </a:t>
            </a:r>
            <a:r>
              <a:rPr lang="en-US" sz="1400" b="1" dirty="0"/>
              <a:t>hwdbg</a:t>
            </a:r>
            <a:r>
              <a:rPr lang="en-US" sz="1400" dirty="0"/>
              <a:t> is making security researchers and hardware engineers able to run </a:t>
            </a:r>
            <a:r>
              <a:rPr lang="en-US" sz="1400" b="1" dirty="0"/>
              <a:t>custom action</a:t>
            </a:r>
            <a:r>
              <a:rPr lang="en-US" sz="1400" dirty="0"/>
              <a:t> in the smallest (shortest) event in a digital circuit which is the changes (rising-edge &amp; falling-edge) within the </a:t>
            </a:r>
            <a:r>
              <a:rPr lang="en-US" sz="1400" b="1" dirty="0"/>
              <a:t>clock cycle</a:t>
            </a:r>
            <a:r>
              <a:rPr lang="en-US" sz="1400" dirty="0"/>
              <a:t>.</a:t>
            </a:r>
            <a:endParaRPr sz="1400"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Google Shape;268;p48">
            <a:extLst>
              <a:ext uri="{FF2B5EF4-FFF2-40B4-BE49-F238E27FC236}">
                <a16:creationId xmlns:a16="http://schemas.microsoft.com/office/drawing/2014/main" id="{F7F8DB3A-0EDE-9423-B530-439A9E29125B}"/>
              </a:ext>
            </a:extLst>
          </p:cNvPr>
          <p:cNvPicPr preferRelativeResize="0"/>
          <p:nvPr/>
        </p:nvPicPr>
        <p:blipFill>
          <a:blip r:embed="rId3"/>
          <a:srcRect l="24818" r="24818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453B0-009E-28FF-33F4-B2E71F8DB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</a:t>
            </a:r>
            <a:r>
              <a:rPr lang="en" b="1" dirty="0"/>
              <a:t>wdbg</a:t>
            </a:r>
            <a:r>
              <a:rPr lang="en" dirty="0"/>
              <a:t> comes with these contributions.</a:t>
            </a:r>
            <a:endParaRPr dirty="0"/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680514" y="915725"/>
            <a:ext cx="4120585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/>
              <a:t>Introduction of a Unified Debugging Framework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/>
              <a:t>Open-source and Customizable Tool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/>
              <a:t>Integration with FPGAs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/>
              <a:t>Robust Debugging Experience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/>
              <a:t>Enhancement of Reverse Engineering and Chip Fuzzing Capabilities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/>
              <a:t>Comprehensive Scripting Support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Contributions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3CF43-0E8B-56F2-CC76-45ADDA5A8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DF5B8-141E-4F99-8F8F-A402A68B1E9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1886</Words>
  <Application>Microsoft Office PowerPoint</Application>
  <PresentationFormat>On-screen Show (16:9)</PresentationFormat>
  <Paragraphs>445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Courier New</vt:lpstr>
      <vt:lpstr>Montserrat Medium</vt:lpstr>
      <vt:lpstr>Montserrat ExtraLight</vt:lpstr>
      <vt:lpstr>Arial</vt:lpstr>
      <vt:lpstr>Montserrat ExtraBold</vt:lpstr>
      <vt:lpstr>Montserrat</vt:lpstr>
      <vt:lpstr>Futuristic Background by Slidesgo</vt:lpstr>
      <vt:lpstr>hwdbg </vt:lpstr>
      <vt:lpstr>“To err is human,                    to debug is divine.”</vt:lpstr>
      <vt:lpstr>PowerPoint Presentation</vt:lpstr>
      <vt:lpstr>Outline</vt:lpstr>
      <vt:lpstr>Outline</vt:lpstr>
      <vt:lpstr>Introduction</vt:lpstr>
      <vt:lpstr>What is HyperDbg?</vt:lpstr>
      <vt:lpstr>Main Motivation</vt:lpstr>
      <vt:lpstr>Key Contributions</vt:lpstr>
      <vt:lpstr>01</vt:lpstr>
      <vt:lpstr>Key Features</vt:lpstr>
      <vt:lpstr>Debugging Modes</vt:lpstr>
      <vt:lpstr>Outline</vt:lpstr>
      <vt:lpstr>Design</vt:lpstr>
      <vt:lpstr>PS &lt;&gt; PL Communication</vt:lpstr>
      <vt:lpstr>Communication Modules</vt:lpstr>
      <vt:lpstr>Input/Output Ports</vt:lpstr>
      <vt:lpstr>BRAM Simulator</vt:lpstr>
      <vt:lpstr>BRAM Simulator (cont.)</vt:lpstr>
      <vt:lpstr>BRAM Simulator Waves</vt:lpstr>
      <vt:lpstr>Outline</vt:lpstr>
      <vt:lpstr>Sensors</vt:lpstr>
      <vt:lpstr>Side-channel Attacks in Microchips/IP Cores</vt:lpstr>
      <vt:lpstr>PUF</vt:lpstr>
      <vt:lpstr>Debugging Sensors</vt:lpstr>
      <vt:lpstr>Debugging Sensors (cont.)</vt:lpstr>
      <vt:lpstr>Outline</vt:lpstr>
      <vt:lpstr>Scripting Language</vt:lpstr>
      <vt:lpstr>PowerPoint Presentation</vt:lpstr>
      <vt:lpstr>Ports &amp; Pins</vt:lpstr>
      <vt:lpstr>Supported Statements</vt:lpstr>
      <vt:lpstr>Supported Operators</vt:lpstr>
      <vt:lpstr>Example Script 1</vt:lpstr>
      <vt:lpstr>Example Script 2</vt:lpstr>
      <vt:lpstr>Outline</vt:lpstr>
      <vt:lpstr>D.F.R.</vt:lpstr>
      <vt:lpstr>Key (must-have) Software Debugger Features</vt:lpstr>
      <vt:lpstr>Debugging Hardware Like Software</vt:lpstr>
      <vt:lpstr>Software Stepping in Hardware</vt:lpstr>
      <vt:lpstr>Anomaly Definition</vt:lpstr>
      <vt:lpstr>Fuzzing &amp; Fault-Injection</vt:lpstr>
      <vt:lpstr>Outline</vt:lpstr>
      <vt:lpstr>Evaluation</vt:lpstr>
      <vt:lpstr>dslang vs TSM</vt:lpstr>
      <vt:lpstr>hwdbg is available at: https://github.com/HyperDbg/hwdbg</vt:lpstr>
      <vt:lpstr>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hwdbg</dc:title>
  <cp:lastModifiedBy>카르반디 무함마드 시나</cp:lastModifiedBy>
  <cp:revision>252</cp:revision>
  <dcterms:modified xsi:type="dcterms:W3CDTF">2024-05-27T06:52:57Z</dcterms:modified>
</cp:coreProperties>
</file>